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omments/comment1.xml" ContentType="application/vnd.openxmlformats-officedocument.presentationml.comments+xml"/>
  <Override PartName="/ppt/comments/comment2.xml" ContentType="application/vnd.openxmlformats-officedocument.presentationml.comment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71" r:id="rId6"/>
  </p:sldMasterIdLst>
  <p:notesMasterIdLst>
    <p:notesMasterId r:id="rId23"/>
  </p:notesMasterIdLst>
  <p:sldIdLst>
    <p:sldId id="277" r:id="rId7"/>
    <p:sldId id="256" r:id="rId8"/>
    <p:sldId id="258" r:id="rId9"/>
    <p:sldId id="262" r:id="rId10"/>
    <p:sldId id="263" r:id="rId11"/>
    <p:sldId id="260" r:id="rId12"/>
    <p:sldId id="276" r:id="rId13"/>
    <p:sldId id="257" r:id="rId14"/>
    <p:sldId id="265" r:id="rId15"/>
    <p:sldId id="268" r:id="rId16"/>
    <p:sldId id="270" r:id="rId17"/>
    <p:sldId id="271" r:id="rId18"/>
    <p:sldId id="272" r:id="rId19"/>
    <p:sldId id="273" r:id="rId20"/>
    <p:sldId id="274" r:id="rId21"/>
    <p:sldId id="275"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Yashasvi Awasthi" initials="YA" lastIdx="1" clrIdx="0">
    <p:extLst>
      <p:ext uri="{19B8F6BF-5375-455C-9EA6-DF929625EA0E}">
        <p15:presenceInfo xmlns:p15="http://schemas.microsoft.com/office/powerpoint/2012/main" userId="S::yawasthi@Atricure.com::05407937-eccf-4b9b-852d-f18744994fa6" providerId="AD"/>
      </p:ext>
    </p:extLst>
  </p:cmAuthor>
  <p:cmAuthor id="2" name="Tony Blank" initials="TB" lastIdx="5" clrIdx="1">
    <p:extLst>
      <p:ext uri="{19B8F6BF-5375-455C-9EA6-DF929625EA0E}">
        <p15:presenceInfo xmlns:p15="http://schemas.microsoft.com/office/powerpoint/2012/main" userId="S::tblank@Atricure.com::be7d098f-e5c5-41f9-af3c-6d9436b71ca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3C305D8-4F95-4BBE-ACC3-50D22293C03D}" v="20" dt="2021-06-04T11:35:53.22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80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a:t>12</a:t>
            </a:r>
            <a:r>
              <a:rPr lang="en-US" baseline="0"/>
              <a:t>-month outcomes</a:t>
            </a:r>
            <a:endParaRPr lang="en-US"/>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Sheet1!$C$8</c:f>
              <c:strCache>
                <c:ptCount val="1"/>
                <c:pt idx="0">
                  <c:v>Hybrid Convergent</c:v>
                </c:pt>
              </c:strCache>
            </c:strRef>
          </c:tx>
          <c:spPr>
            <a:solidFill>
              <a:schemeClr val="tx2">
                <a:lumMod val="50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Sheet1!$B$9:$B$11</c:f>
              <c:strCache>
                <c:ptCount val="3"/>
                <c:pt idx="0">
                  <c:v>Freedom from atrial arrhythmia absent AADs</c:v>
                </c:pt>
                <c:pt idx="1">
                  <c:v>Freedom from atrial arrhythmia absent new/increased dose of failed AADs</c:v>
                </c:pt>
                <c:pt idx="2">
                  <c:v>Freedom from atrial arrhythmia regardless of AADs</c:v>
                </c:pt>
              </c:strCache>
            </c:strRef>
          </c:cat>
          <c:val>
            <c:numRef>
              <c:f>Sheet1!$C$9:$C$11</c:f>
              <c:numCache>
                <c:formatCode>General</c:formatCode>
                <c:ptCount val="3"/>
                <c:pt idx="0">
                  <c:v>52.6</c:v>
                </c:pt>
                <c:pt idx="1">
                  <c:v>65.8</c:v>
                </c:pt>
                <c:pt idx="2">
                  <c:v>73.7</c:v>
                </c:pt>
              </c:numCache>
            </c:numRef>
          </c:val>
          <c:extLst>
            <c:ext xmlns:c16="http://schemas.microsoft.com/office/drawing/2014/chart" uri="{C3380CC4-5D6E-409C-BE32-E72D297353CC}">
              <c16:uniqueId val="{00000000-1274-47F5-9AB9-226717DDA3B1}"/>
            </c:ext>
          </c:extLst>
        </c:ser>
        <c:ser>
          <c:idx val="1"/>
          <c:order val="1"/>
          <c:tx>
            <c:strRef>
              <c:f>Sheet1!$D$8</c:f>
              <c:strCache>
                <c:ptCount val="1"/>
                <c:pt idx="0">
                  <c:v>Endocardial ablation alone</c:v>
                </c:pt>
              </c:strCache>
            </c:strRef>
          </c:tx>
          <c:spPr>
            <a:solidFill>
              <a:schemeClr val="accent2">
                <a:alpha val="85000"/>
              </a:schemeClr>
            </a:solidFill>
            <a:ln w="9525" cap="flat" cmpd="sng" algn="ctr">
              <a:solidFill>
                <a:schemeClr val="lt1">
                  <a:alpha val="50000"/>
                </a:schemeClr>
              </a:solidFill>
              <a:round/>
            </a:ln>
            <a:effectLst/>
          </c:spPr>
          <c:invertIfNegative val="0"/>
          <c:dLbls>
            <c:dLbl>
              <c:idx val="1"/>
              <c:tx>
                <c:rich>
                  <a:bodyPr/>
                  <a:lstStyle/>
                  <a:p>
                    <a:r>
                      <a:rPr lang="en-US"/>
                      <a:t>37.0</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1274-47F5-9AB9-226717DDA3B1}"/>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Sheet1!$B$9:$B$11</c:f>
              <c:strCache>
                <c:ptCount val="3"/>
                <c:pt idx="0">
                  <c:v>Freedom from atrial arrhythmia absent AADs</c:v>
                </c:pt>
                <c:pt idx="1">
                  <c:v>Freedom from atrial arrhythmia absent new/increased dose of failed AADs</c:v>
                </c:pt>
                <c:pt idx="2">
                  <c:v>Freedom from atrial arrhythmia regardless of AADs</c:v>
                </c:pt>
              </c:strCache>
            </c:strRef>
          </c:cat>
          <c:val>
            <c:numRef>
              <c:f>Sheet1!$D$9:$D$11</c:f>
              <c:numCache>
                <c:formatCode>General</c:formatCode>
                <c:ptCount val="3"/>
                <c:pt idx="0">
                  <c:v>25.9</c:v>
                </c:pt>
                <c:pt idx="1">
                  <c:v>37</c:v>
                </c:pt>
                <c:pt idx="2">
                  <c:v>44.4</c:v>
                </c:pt>
              </c:numCache>
            </c:numRef>
          </c:val>
          <c:extLst>
            <c:ext xmlns:c16="http://schemas.microsoft.com/office/drawing/2014/chart" uri="{C3380CC4-5D6E-409C-BE32-E72D297353CC}">
              <c16:uniqueId val="{00000001-1274-47F5-9AB9-226717DDA3B1}"/>
            </c:ext>
          </c:extLst>
        </c:ser>
        <c:dLbls>
          <c:dLblPos val="inEnd"/>
          <c:showLegendKey val="0"/>
          <c:showVal val="1"/>
          <c:showCatName val="0"/>
          <c:showSerName val="0"/>
          <c:showPercent val="0"/>
          <c:showBubbleSize val="0"/>
        </c:dLbls>
        <c:gapWidth val="65"/>
        <c:axId val="467127176"/>
        <c:axId val="467121272"/>
      </c:barChart>
      <c:catAx>
        <c:axId val="467127176"/>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n-US"/>
          </a:p>
        </c:txPr>
        <c:crossAx val="467121272"/>
        <c:crosses val="autoZero"/>
        <c:auto val="1"/>
        <c:lblAlgn val="ctr"/>
        <c:lblOffset val="100"/>
        <c:noMultiLvlLbl val="0"/>
      </c:catAx>
      <c:valAx>
        <c:axId val="467121272"/>
        <c:scaling>
          <c:orientation val="minMax"/>
        </c:scaling>
        <c:delete val="1"/>
        <c:axPos val="l"/>
        <c:numFmt formatCode="General" sourceLinked="1"/>
        <c:majorTickMark val="none"/>
        <c:minorTickMark val="none"/>
        <c:tickLblPos val="nextTo"/>
        <c:crossAx val="467127176"/>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a:t>18-month</a:t>
            </a:r>
            <a:r>
              <a:rPr lang="en-US" baseline="0"/>
              <a:t> outcome</a:t>
            </a:r>
            <a:endParaRPr lang="en-US"/>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Sheet1!$C$16</c:f>
              <c:strCache>
                <c:ptCount val="1"/>
                <c:pt idx="0">
                  <c:v>Hybrid Convergent</c:v>
                </c:pt>
              </c:strCache>
            </c:strRef>
          </c:tx>
          <c:spPr>
            <a:solidFill>
              <a:schemeClr val="tx2">
                <a:lumMod val="50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Sheet1!$B$17:$B$19</c:f>
              <c:strCache>
                <c:ptCount val="3"/>
                <c:pt idx="0">
                  <c:v>Freedom from atrial arrhythmia absent AADs</c:v>
                </c:pt>
                <c:pt idx="1">
                  <c:v>Freedom from atrial arrhythmia absent new/increased dose of failed AADs</c:v>
                </c:pt>
                <c:pt idx="2">
                  <c:v>Freedom from atrial arrhythmia regardless of AADs</c:v>
                </c:pt>
              </c:strCache>
            </c:strRef>
          </c:cat>
          <c:val>
            <c:numRef>
              <c:f>Sheet1!$C$17:$C$19</c:f>
              <c:numCache>
                <c:formatCode>General</c:formatCode>
                <c:ptCount val="3"/>
                <c:pt idx="0">
                  <c:v>47.4</c:v>
                </c:pt>
                <c:pt idx="1">
                  <c:v>60.5</c:v>
                </c:pt>
                <c:pt idx="2">
                  <c:v>68.400000000000006</c:v>
                </c:pt>
              </c:numCache>
            </c:numRef>
          </c:val>
          <c:extLst>
            <c:ext xmlns:c16="http://schemas.microsoft.com/office/drawing/2014/chart" uri="{C3380CC4-5D6E-409C-BE32-E72D297353CC}">
              <c16:uniqueId val="{00000000-92C7-411F-9112-154CDD40BDE8}"/>
            </c:ext>
          </c:extLst>
        </c:ser>
        <c:ser>
          <c:idx val="1"/>
          <c:order val="1"/>
          <c:tx>
            <c:strRef>
              <c:f>Sheet1!$D$16</c:f>
              <c:strCache>
                <c:ptCount val="1"/>
                <c:pt idx="0">
                  <c:v>Endocardial ablation alone</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Sheet1!$B$17:$B$19</c:f>
              <c:strCache>
                <c:ptCount val="3"/>
                <c:pt idx="0">
                  <c:v>Freedom from atrial arrhythmia absent AADs</c:v>
                </c:pt>
                <c:pt idx="1">
                  <c:v>Freedom from atrial arrhythmia absent new/increased dose of failed AADs</c:v>
                </c:pt>
                <c:pt idx="2">
                  <c:v>Freedom from atrial arrhythmia regardless of AADs</c:v>
                </c:pt>
              </c:strCache>
            </c:strRef>
          </c:cat>
          <c:val>
            <c:numRef>
              <c:f>Sheet1!$D$17:$D$19</c:f>
              <c:numCache>
                <c:formatCode>General</c:formatCode>
                <c:ptCount val="3"/>
                <c:pt idx="0">
                  <c:v>22.2</c:v>
                </c:pt>
                <c:pt idx="1">
                  <c:v>25.9</c:v>
                </c:pt>
                <c:pt idx="2">
                  <c:v>33.299999999999997</c:v>
                </c:pt>
              </c:numCache>
            </c:numRef>
          </c:val>
          <c:extLst>
            <c:ext xmlns:c16="http://schemas.microsoft.com/office/drawing/2014/chart" uri="{C3380CC4-5D6E-409C-BE32-E72D297353CC}">
              <c16:uniqueId val="{00000001-92C7-411F-9112-154CDD40BDE8}"/>
            </c:ext>
          </c:extLst>
        </c:ser>
        <c:dLbls>
          <c:dLblPos val="inEnd"/>
          <c:showLegendKey val="0"/>
          <c:showVal val="1"/>
          <c:showCatName val="0"/>
          <c:showSerName val="0"/>
          <c:showPercent val="0"/>
          <c:showBubbleSize val="0"/>
        </c:dLbls>
        <c:gapWidth val="65"/>
        <c:axId val="652669648"/>
        <c:axId val="652669976"/>
      </c:barChart>
      <c:catAx>
        <c:axId val="652669648"/>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n-US"/>
          </a:p>
        </c:txPr>
        <c:crossAx val="652669976"/>
        <c:crosses val="autoZero"/>
        <c:auto val="1"/>
        <c:lblAlgn val="ctr"/>
        <c:lblOffset val="100"/>
        <c:noMultiLvlLbl val="0"/>
      </c:catAx>
      <c:valAx>
        <c:axId val="652669976"/>
        <c:scaling>
          <c:orientation val="minMax"/>
        </c:scaling>
        <c:delete val="1"/>
        <c:axPos val="l"/>
        <c:numFmt formatCode="General" sourceLinked="1"/>
        <c:majorTickMark val="none"/>
        <c:minorTickMark val="none"/>
        <c:tickLblPos val="nextTo"/>
        <c:crossAx val="652669648"/>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a:t>12-month outcomes</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Sheet1!$C$27</c:f>
              <c:strCache>
                <c:ptCount val="1"/>
                <c:pt idx="0">
                  <c:v>Hybrid Convergent</c:v>
                </c:pt>
              </c:strCache>
            </c:strRef>
          </c:tx>
          <c:spPr>
            <a:solidFill>
              <a:schemeClr val="tx2">
                <a:lumMod val="50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Sheet1!$B$28:$B$29</c:f>
              <c:strCache>
                <c:ptCount val="2"/>
                <c:pt idx="0">
                  <c:v>Freedom from AF </c:v>
                </c:pt>
                <c:pt idx="1">
                  <c:v>&gt;90% AF burden reduction </c:v>
                </c:pt>
              </c:strCache>
            </c:strRef>
          </c:cat>
          <c:val>
            <c:numRef>
              <c:f>Sheet1!$C$28:$C$29</c:f>
              <c:numCache>
                <c:formatCode>General</c:formatCode>
                <c:ptCount val="2"/>
                <c:pt idx="0">
                  <c:v>71.099999999999994</c:v>
                </c:pt>
                <c:pt idx="1">
                  <c:v>78.900000000000006</c:v>
                </c:pt>
              </c:numCache>
            </c:numRef>
          </c:val>
          <c:extLst>
            <c:ext xmlns:c16="http://schemas.microsoft.com/office/drawing/2014/chart" uri="{C3380CC4-5D6E-409C-BE32-E72D297353CC}">
              <c16:uniqueId val="{00000000-F627-49D4-9ABB-59D3536393C9}"/>
            </c:ext>
          </c:extLst>
        </c:ser>
        <c:ser>
          <c:idx val="1"/>
          <c:order val="1"/>
          <c:tx>
            <c:strRef>
              <c:f>Sheet1!$D$27</c:f>
              <c:strCache>
                <c:ptCount val="1"/>
                <c:pt idx="0">
                  <c:v>Endocardial ablation alone</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Sheet1!$B$28:$B$29</c:f>
              <c:strCache>
                <c:ptCount val="2"/>
                <c:pt idx="0">
                  <c:v>Freedom from AF </c:v>
                </c:pt>
                <c:pt idx="1">
                  <c:v>&gt;90% AF burden reduction </c:v>
                </c:pt>
              </c:strCache>
            </c:strRef>
          </c:cat>
          <c:val>
            <c:numRef>
              <c:f>Sheet1!$D$28:$D$29</c:f>
              <c:numCache>
                <c:formatCode>General</c:formatCode>
                <c:ptCount val="2"/>
                <c:pt idx="0">
                  <c:v>37</c:v>
                </c:pt>
                <c:pt idx="1">
                  <c:v>46.2</c:v>
                </c:pt>
              </c:numCache>
            </c:numRef>
          </c:val>
          <c:extLst>
            <c:ext xmlns:c16="http://schemas.microsoft.com/office/drawing/2014/chart" uri="{C3380CC4-5D6E-409C-BE32-E72D297353CC}">
              <c16:uniqueId val="{00000001-F627-49D4-9ABB-59D3536393C9}"/>
            </c:ext>
          </c:extLst>
        </c:ser>
        <c:dLbls>
          <c:dLblPos val="inEnd"/>
          <c:showLegendKey val="0"/>
          <c:showVal val="1"/>
          <c:showCatName val="0"/>
          <c:showSerName val="0"/>
          <c:showPercent val="0"/>
          <c:showBubbleSize val="0"/>
        </c:dLbls>
        <c:gapWidth val="65"/>
        <c:axId val="660205160"/>
        <c:axId val="660208440"/>
      </c:barChart>
      <c:catAx>
        <c:axId val="660205160"/>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n-US"/>
          </a:p>
        </c:txPr>
        <c:crossAx val="660208440"/>
        <c:crosses val="autoZero"/>
        <c:auto val="1"/>
        <c:lblAlgn val="ctr"/>
        <c:lblOffset val="100"/>
        <c:noMultiLvlLbl val="0"/>
      </c:catAx>
      <c:valAx>
        <c:axId val="660208440"/>
        <c:scaling>
          <c:orientation val="minMax"/>
        </c:scaling>
        <c:delete val="1"/>
        <c:axPos val="l"/>
        <c:numFmt formatCode="General" sourceLinked="1"/>
        <c:majorTickMark val="none"/>
        <c:minorTickMark val="none"/>
        <c:tickLblPos val="nextTo"/>
        <c:crossAx val="660205160"/>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a:t>18-month outcomes</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Sheet1!$C$42</c:f>
              <c:strCache>
                <c:ptCount val="1"/>
                <c:pt idx="0">
                  <c:v>Hybrid Convergent</c:v>
                </c:pt>
              </c:strCache>
            </c:strRef>
          </c:tx>
          <c:spPr>
            <a:solidFill>
              <a:schemeClr val="tx2">
                <a:lumMod val="50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Sheet1!$B$43:$B$44</c:f>
              <c:strCache>
                <c:ptCount val="2"/>
                <c:pt idx="0">
                  <c:v>Freedom from AF </c:v>
                </c:pt>
                <c:pt idx="1">
                  <c:v>&gt;90% AF burden reduction </c:v>
                </c:pt>
              </c:strCache>
            </c:strRef>
          </c:cat>
          <c:val>
            <c:numRef>
              <c:f>Sheet1!$C$43:$C$44</c:f>
              <c:numCache>
                <c:formatCode>General</c:formatCode>
                <c:ptCount val="2"/>
                <c:pt idx="0">
                  <c:v>68.400000000000006</c:v>
                </c:pt>
                <c:pt idx="1">
                  <c:v>73</c:v>
                </c:pt>
              </c:numCache>
            </c:numRef>
          </c:val>
          <c:extLst>
            <c:ext xmlns:c16="http://schemas.microsoft.com/office/drawing/2014/chart" uri="{C3380CC4-5D6E-409C-BE32-E72D297353CC}">
              <c16:uniqueId val="{00000000-D9E7-4D7D-97E8-4C23D333515D}"/>
            </c:ext>
          </c:extLst>
        </c:ser>
        <c:ser>
          <c:idx val="1"/>
          <c:order val="1"/>
          <c:tx>
            <c:strRef>
              <c:f>Sheet1!$D$42</c:f>
              <c:strCache>
                <c:ptCount val="1"/>
                <c:pt idx="0">
                  <c:v>Endocardial ablation alone</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Sheet1!$B$43:$B$44</c:f>
              <c:strCache>
                <c:ptCount val="2"/>
                <c:pt idx="0">
                  <c:v>Freedom from AF </c:v>
                </c:pt>
                <c:pt idx="1">
                  <c:v>&gt;90% AF burden reduction </c:v>
                </c:pt>
              </c:strCache>
            </c:strRef>
          </c:cat>
          <c:val>
            <c:numRef>
              <c:f>Sheet1!$D$43:$D$44</c:f>
              <c:numCache>
                <c:formatCode>General</c:formatCode>
                <c:ptCount val="2"/>
                <c:pt idx="0">
                  <c:v>29.6</c:v>
                </c:pt>
                <c:pt idx="1">
                  <c:v>36</c:v>
                </c:pt>
              </c:numCache>
            </c:numRef>
          </c:val>
          <c:extLst>
            <c:ext xmlns:c16="http://schemas.microsoft.com/office/drawing/2014/chart" uri="{C3380CC4-5D6E-409C-BE32-E72D297353CC}">
              <c16:uniqueId val="{00000001-D9E7-4D7D-97E8-4C23D333515D}"/>
            </c:ext>
          </c:extLst>
        </c:ser>
        <c:dLbls>
          <c:dLblPos val="inEnd"/>
          <c:showLegendKey val="0"/>
          <c:showVal val="1"/>
          <c:showCatName val="0"/>
          <c:showSerName val="0"/>
          <c:showPercent val="0"/>
          <c:showBubbleSize val="0"/>
        </c:dLbls>
        <c:gapWidth val="65"/>
        <c:axId val="467128816"/>
        <c:axId val="467129144"/>
      </c:barChart>
      <c:catAx>
        <c:axId val="467128816"/>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n-US"/>
          </a:p>
        </c:txPr>
        <c:crossAx val="467129144"/>
        <c:crosses val="autoZero"/>
        <c:auto val="1"/>
        <c:lblAlgn val="ctr"/>
        <c:lblOffset val="100"/>
        <c:noMultiLvlLbl val="0"/>
      </c:catAx>
      <c:valAx>
        <c:axId val="467129144"/>
        <c:scaling>
          <c:orientation val="minMax"/>
        </c:scaling>
        <c:delete val="1"/>
        <c:axPos val="l"/>
        <c:numFmt formatCode="General" sourceLinked="1"/>
        <c:majorTickMark val="none"/>
        <c:minorTickMark val="none"/>
        <c:tickLblPos val="nextTo"/>
        <c:crossAx val="467128816"/>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omments/comment1.xml><?xml version="1.0" encoding="utf-8"?>
<p:cmLst xmlns:a="http://schemas.openxmlformats.org/drawingml/2006/main" xmlns:r="http://schemas.openxmlformats.org/officeDocument/2006/relationships" xmlns:p="http://schemas.openxmlformats.org/presentationml/2006/main">
  <p:cm authorId="2" dt="2021-05-02T11:17:12.324" idx="4">
    <p:pos x="10" y="10"/>
    <p:text>Discussion needed</p:text>
    <p:extLst>
      <p:ext uri="{C676402C-5697-4E1C-873F-D02D1690AC5C}">
        <p15:threadingInfo xmlns:p15="http://schemas.microsoft.com/office/powerpoint/2012/main" timeZoneBias="24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2" dt="2021-05-02T11:17:33.684" idx="5">
    <p:pos x="10" y="10"/>
    <p:text>Discussion needed</p:text>
    <p:extLst>
      <p:ext uri="{C676402C-5697-4E1C-873F-D02D1690AC5C}">
        <p15:threadingInfo xmlns:p15="http://schemas.microsoft.com/office/powerpoint/2012/main" timeZoneBias="24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EFB09C-F010-47F3-BBE2-BBBA8B771120}" type="datetimeFigureOut">
              <a:rPr lang="en-US" smtClean="0"/>
              <a:t>4/28/2022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0866EA-4024-43CF-93FF-8F0A0511A337}" type="slidenum">
              <a:rPr lang="en-US" smtClean="0"/>
              <a:t>‹#›</a:t>
            </a:fld>
            <a:endParaRPr lang="en-US"/>
          </a:p>
        </p:txBody>
      </p:sp>
    </p:spTree>
    <p:extLst>
      <p:ext uri="{BB962C8B-B14F-4D97-AF65-F5344CB8AC3E}">
        <p14:creationId xmlns:p14="http://schemas.microsoft.com/office/powerpoint/2010/main" val="5477344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r>
              <a:rPr lang="en-US" sz="1200">
                <a:solidFill>
                  <a:schemeClr val="bg2">
                    <a:lumMod val="25000"/>
                  </a:schemeClr>
                </a:solidFill>
                <a:latin typeface="Arial" panose="020B0604020202020204" pitchFamily="34" charset="0"/>
                <a:cs typeface="Arial" panose="020B0604020202020204" pitchFamily="34" charset="0"/>
              </a:rPr>
              <a:t>As AF progress, a higher proportion of patients tend to have extra-PV drivers.</a:t>
            </a:r>
          </a:p>
          <a:p>
            <a:endParaRPr lang="en-US"/>
          </a:p>
        </p:txBody>
      </p:sp>
      <p:sp>
        <p:nvSpPr>
          <p:cNvPr id="4" name="Slide Number Placeholder 3"/>
          <p:cNvSpPr>
            <a:spLocks noGrp="1"/>
          </p:cNvSpPr>
          <p:nvPr>
            <p:ph type="sldNum" sz="quarter" idx="5"/>
          </p:nvPr>
        </p:nvSpPr>
        <p:spPr/>
        <p:txBody>
          <a:bodyPr/>
          <a:lstStyle/>
          <a:p>
            <a:fld id="{970866EA-4024-43CF-93FF-8F0A0511A337}" type="slidenum">
              <a:rPr lang="en-US" smtClean="0"/>
              <a:t>4</a:t>
            </a:fld>
            <a:endParaRPr lang="en-US"/>
          </a:p>
        </p:txBody>
      </p:sp>
    </p:spTree>
    <p:extLst>
      <p:ext uri="{BB962C8B-B14F-4D97-AF65-F5344CB8AC3E}">
        <p14:creationId xmlns:p14="http://schemas.microsoft.com/office/powerpoint/2010/main" val="10458410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r>
              <a:rPr lang="en-US" sz="1200">
                <a:solidFill>
                  <a:schemeClr val="bg2">
                    <a:lumMod val="25000"/>
                  </a:schemeClr>
                </a:solidFill>
                <a:latin typeface="Arial" panose="020B0604020202020204" pitchFamily="34" charset="0"/>
                <a:cs typeface="Arial" panose="020B0604020202020204" pitchFamily="34" charset="0"/>
              </a:rPr>
              <a:t>As AF progress, a higher proportion of patients tend to have extra-PV drivers.</a:t>
            </a:r>
          </a:p>
          <a:p>
            <a:endParaRPr lang="en-US"/>
          </a:p>
        </p:txBody>
      </p:sp>
      <p:sp>
        <p:nvSpPr>
          <p:cNvPr id="4" name="Slide Number Placeholder 3"/>
          <p:cNvSpPr>
            <a:spLocks noGrp="1"/>
          </p:cNvSpPr>
          <p:nvPr>
            <p:ph type="sldNum" sz="quarter" idx="5"/>
          </p:nvPr>
        </p:nvSpPr>
        <p:spPr/>
        <p:txBody>
          <a:bodyPr/>
          <a:lstStyle/>
          <a:p>
            <a:fld id="{970866EA-4024-43CF-93FF-8F0A0511A337}" type="slidenum">
              <a:rPr lang="en-US" smtClean="0"/>
              <a:t>5</a:t>
            </a:fld>
            <a:endParaRPr lang="en-US"/>
          </a:p>
        </p:txBody>
      </p:sp>
    </p:spTree>
    <p:extLst>
      <p:ext uri="{BB962C8B-B14F-4D97-AF65-F5344CB8AC3E}">
        <p14:creationId xmlns:p14="http://schemas.microsoft.com/office/powerpoint/2010/main" val="21790249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endParaRPr lang="en-US" sz="1200">
              <a:solidFill>
                <a:schemeClr val="bg2">
                  <a:lumMod val="25000"/>
                </a:schemeClr>
              </a:solidFill>
              <a:latin typeface="Arial" panose="020B0604020202020204" pitchFamily="34" charset="0"/>
              <a:cs typeface="Arial" panose="020B0604020202020204" pitchFamily="34" charset="0"/>
            </a:endParaRPr>
          </a:p>
          <a:p>
            <a:pPr marL="285750" indent="-285750"/>
            <a:r>
              <a:rPr lang="en-US" sz="1200">
                <a:solidFill>
                  <a:schemeClr val="bg2">
                    <a:lumMod val="25000"/>
                  </a:schemeClr>
                </a:solidFill>
                <a:latin typeface="Arial" panose="020B0604020202020204" pitchFamily="34" charset="0"/>
                <a:cs typeface="Arial" panose="020B0604020202020204" pitchFamily="34" charset="0"/>
              </a:rPr>
              <a:t>Specifically in long-standing persistent AF patients (LSPAF), clinical success with endocardial only ablation is marginal. </a:t>
            </a:r>
          </a:p>
          <a:p>
            <a:endParaRPr lang="en-US"/>
          </a:p>
        </p:txBody>
      </p:sp>
      <p:sp>
        <p:nvSpPr>
          <p:cNvPr id="4" name="Slide Number Placeholder 3"/>
          <p:cNvSpPr>
            <a:spLocks noGrp="1"/>
          </p:cNvSpPr>
          <p:nvPr>
            <p:ph type="sldNum" sz="quarter" idx="5"/>
          </p:nvPr>
        </p:nvSpPr>
        <p:spPr/>
        <p:txBody>
          <a:bodyPr/>
          <a:lstStyle/>
          <a:p>
            <a:fld id="{970866EA-4024-43CF-93FF-8F0A0511A337}" type="slidenum">
              <a:rPr lang="en-US" smtClean="0"/>
              <a:t>6</a:t>
            </a:fld>
            <a:endParaRPr lang="en-US"/>
          </a:p>
        </p:txBody>
      </p:sp>
    </p:spTree>
    <p:extLst>
      <p:ext uri="{BB962C8B-B14F-4D97-AF65-F5344CB8AC3E}">
        <p14:creationId xmlns:p14="http://schemas.microsoft.com/office/powerpoint/2010/main" val="14429392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D5F52B-B645-4353-9A86-ECF8803E78A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CACB15C-712E-4BD2-831E-115CC522D8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98317D3-60BF-435C-8E6C-7EA48FEEB533}"/>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1AB85FB4-C43B-4FD5-B534-AC7A65AFA3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27BF04-3BD6-4B16-9ABA-E514D047D2B9}"/>
              </a:ext>
            </a:extLst>
          </p:cNvPr>
          <p:cNvSpPr>
            <a:spLocks noGrp="1"/>
          </p:cNvSpPr>
          <p:nvPr>
            <p:ph type="sldNum" sz="quarter" idx="12"/>
          </p:nvPr>
        </p:nvSpPr>
        <p:spPr/>
        <p:txBody>
          <a:bodyPr/>
          <a:lstStyle/>
          <a:p>
            <a:endParaRPr lang="en-US"/>
          </a:p>
        </p:txBody>
      </p:sp>
    </p:spTree>
    <p:extLst>
      <p:ext uri="{BB962C8B-B14F-4D97-AF65-F5344CB8AC3E}">
        <p14:creationId xmlns:p14="http://schemas.microsoft.com/office/powerpoint/2010/main" val="6279373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56AFDD-2F43-473A-9847-DB3BDE79563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773A21D-2A73-4D1B-B079-5D3F59EACE6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13B952-1A22-4F15-8EAD-35E770317FEC}"/>
              </a:ext>
            </a:extLst>
          </p:cNvPr>
          <p:cNvSpPr>
            <a:spLocks noGrp="1"/>
          </p:cNvSpPr>
          <p:nvPr>
            <p:ph type="dt" sz="half" idx="10"/>
          </p:nvPr>
        </p:nvSpPr>
        <p:spPr/>
        <p:txBody>
          <a:bodyPr/>
          <a:lstStyle/>
          <a:p>
            <a:fld id="{3E6C8C07-31C7-40E9-BB54-B81252735635}" type="datetimeFigureOut">
              <a:rPr lang="en-US" smtClean="0"/>
              <a:t>4/28/2022</a:t>
            </a:fld>
            <a:endParaRPr lang="en-US"/>
          </a:p>
        </p:txBody>
      </p:sp>
      <p:sp>
        <p:nvSpPr>
          <p:cNvPr id="5" name="Footer Placeholder 4">
            <a:extLst>
              <a:ext uri="{FF2B5EF4-FFF2-40B4-BE49-F238E27FC236}">
                <a16:creationId xmlns:a16="http://schemas.microsoft.com/office/drawing/2014/main" id="{263424C0-FA23-483F-A505-F55850AA70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41A3AF-999C-4142-A394-B5BFC801FB54}"/>
              </a:ext>
            </a:extLst>
          </p:cNvPr>
          <p:cNvSpPr>
            <a:spLocks noGrp="1"/>
          </p:cNvSpPr>
          <p:nvPr>
            <p:ph type="sldNum" sz="quarter" idx="12"/>
          </p:nvPr>
        </p:nvSpPr>
        <p:spPr/>
        <p:txBody>
          <a:bodyPr/>
          <a:lstStyle/>
          <a:p>
            <a:fld id="{F35E19B3-83AF-462D-88ED-75C02B0D1195}" type="slidenum">
              <a:rPr lang="en-US" smtClean="0"/>
              <a:t>‹#›</a:t>
            </a:fld>
            <a:endParaRPr lang="en-US"/>
          </a:p>
        </p:txBody>
      </p:sp>
    </p:spTree>
    <p:extLst>
      <p:ext uri="{BB962C8B-B14F-4D97-AF65-F5344CB8AC3E}">
        <p14:creationId xmlns:p14="http://schemas.microsoft.com/office/powerpoint/2010/main" val="1520934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0FBE148-A3D7-4ED5-A70C-2ADE0E8A9A5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CD2577F-D493-437A-B3AE-B718A23C2A2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87E6CE-A473-445D-881B-30435658E56E}"/>
              </a:ext>
            </a:extLst>
          </p:cNvPr>
          <p:cNvSpPr>
            <a:spLocks noGrp="1"/>
          </p:cNvSpPr>
          <p:nvPr>
            <p:ph type="dt" sz="half" idx="10"/>
          </p:nvPr>
        </p:nvSpPr>
        <p:spPr/>
        <p:txBody>
          <a:bodyPr/>
          <a:lstStyle/>
          <a:p>
            <a:fld id="{3E6C8C07-31C7-40E9-BB54-B81252735635}" type="datetimeFigureOut">
              <a:rPr lang="en-US" smtClean="0"/>
              <a:t>4/28/2022</a:t>
            </a:fld>
            <a:endParaRPr lang="en-US"/>
          </a:p>
        </p:txBody>
      </p:sp>
      <p:sp>
        <p:nvSpPr>
          <p:cNvPr id="5" name="Footer Placeholder 4">
            <a:extLst>
              <a:ext uri="{FF2B5EF4-FFF2-40B4-BE49-F238E27FC236}">
                <a16:creationId xmlns:a16="http://schemas.microsoft.com/office/drawing/2014/main" id="{E963D84F-0B43-4211-A4E5-DA31343A10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70CAC1-9785-42A4-9566-49A0D3D9B9C5}"/>
              </a:ext>
            </a:extLst>
          </p:cNvPr>
          <p:cNvSpPr>
            <a:spLocks noGrp="1"/>
          </p:cNvSpPr>
          <p:nvPr>
            <p:ph type="sldNum" sz="quarter" idx="12"/>
          </p:nvPr>
        </p:nvSpPr>
        <p:spPr/>
        <p:txBody>
          <a:bodyPr/>
          <a:lstStyle/>
          <a:p>
            <a:fld id="{F35E19B3-83AF-462D-88ED-75C02B0D1195}" type="slidenum">
              <a:rPr lang="en-US" smtClean="0"/>
              <a:t>‹#›</a:t>
            </a:fld>
            <a:endParaRPr lang="en-US"/>
          </a:p>
        </p:txBody>
      </p:sp>
    </p:spTree>
    <p:extLst>
      <p:ext uri="{BB962C8B-B14F-4D97-AF65-F5344CB8AC3E}">
        <p14:creationId xmlns:p14="http://schemas.microsoft.com/office/powerpoint/2010/main" val="13137556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7"/>
            <a:ext cx="10515600" cy="1018197"/>
          </a:xfrm>
          <a:prstGeom prst="rect">
            <a:avLst/>
          </a:prstGeom>
        </p:spPr>
        <p:txBody>
          <a:bodyPr>
            <a:noAutofit/>
          </a:bodyPr>
          <a:lstStyle>
            <a:lvl1pPr>
              <a:defRPr sz="3200" b="0" i="0">
                <a:solidFill>
                  <a:schemeClr val="tx2"/>
                </a:solidFill>
                <a:latin typeface="Arial" charset="0"/>
                <a:ea typeface="Arial" charset="0"/>
                <a:cs typeface="Arial" charset="0"/>
              </a:defRPr>
            </a:lvl1pPr>
          </a:lstStyle>
          <a:p>
            <a:r>
              <a:rPr lang="en-US"/>
              <a:t>Click to edit title</a:t>
            </a:r>
          </a:p>
        </p:txBody>
      </p:sp>
      <p:sp>
        <p:nvSpPr>
          <p:cNvPr id="3" name="Content Placeholder 2"/>
          <p:cNvSpPr>
            <a:spLocks noGrp="1"/>
          </p:cNvSpPr>
          <p:nvPr>
            <p:ph idx="1" hasCustomPrompt="1"/>
          </p:nvPr>
        </p:nvSpPr>
        <p:spPr>
          <a:xfrm>
            <a:off x="838200" y="1383323"/>
            <a:ext cx="10515600" cy="4793640"/>
          </a:xfrm>
          <a:prstGeom prst="rect">
            <a:avLst/>
          </a:prstGeom>
        </p:spPr>
        <p:txBody>
          <a:bodyPr>
            <a:noAutofit/>
          </a:bodyPr>
          <a:lstStyle>
            <a:lvl1pPr marL="0" indent="0">
              <a:buNone/>
              <a:defRPr sz="1800" b="0" i="0">
                <a:solidFill>
                  <a:srgbClr val="425563"/>
                </a:solidFill>
                <a:latin typeface="Arial" charset="0"/>
                <a:ea typeface="Arial" charset="0"/>
                <a:cs typeface="Arial" charset="0"/>
              </a:defRPr>
            </a:lvl1pPr>
            <a:lvl2pPr marL="750888" indent="-285750" fontAlgn="ctr">
              <a:lnSpc>
                <a:spcPct val="100000"/>
              </a:lnSpc>
              <a:buFont typeface="Arial" charset="0"/>
              <a:buChar char="•"/>
              <a:tabLst/>
              <a:defRPr sz="1600" b="0" i="0">
                <a:solidFill>
                  <a:srgbClr val="425563"/>
                </a:solidFill>
                <a:latin typeface="Arial" charset="0"/>
                <a:ea typeface="Arial" charset="0"/>
                <a:cs typeface="Arial" charset="0"/>
              </a:defRPr>
            </a:lvl2pPr>
            <a:lvl3pPr marL="920750" indent="-222250">
              <a:tabLst/>
              <a:defRPr sz="1600" b="0" i="0">
                <a:solidFill>
                  <a:srgbClr val="425563"/>
                </a:solidFill>
                <a:latin typeface="Arial" charset="0"/>
                <a:ea typeface="Arial" charset="0"/>
                <a:cs typeface="Arial" charset="0"/>
              </a:defRPr>
            </a:lvl3pPr>
            <a:lvl4pPr>
              <a:defRPr>
                <a:solidFill>
                  <a:srgbClr val="425563"/>
                </a:solidFill>
              </a:defRPr>
            </a:lvl4pPr>
            <a:lvl5pPr>
              <a:defRPr>
                <a:solidFill>
                  <a:srgbClr val="425563"/>
                </a:solidFill>
              </a:defRPr>
            </a:lvl5pPr>
          </a:lstStyle>
          <a:p>
            <a:pPr lvl="0"/>
            <a:r>
              <a:rPr lang="en-US"/>
              <a:t>Click to edit text</a:t>
            </a:r>
          </a:p>
          <a:p>
            <a:pPr lvl="1"/>
            <a:r>
              <a:rPr lang="en-US"/>
              <a:t>Second level</a:t>
            </a:r>
          </a:p>
          <a:p>
            <a:pPr lvl="2"/>
            <a:r>
              <a:rPr lang="en-US"/>
              <a:t>Third level</a:t>
            </a:r>
          </a:p>
          <a:p>
            <a:pPr lvl="0"/>
            <a:r>
              <a:rPr lang="en-US"/>
              <a:t>Click to edit text</a:t>
            </a:r>
          </a:p>
          <a:p>
            <a:pPr lvl="1"/>
            <a:r>
              <a:rPr lang="en-US"/>
              <a:t>Second level</a:t>
            </a:r>
          </a:p>
          <a:p>
            <a:pPr lvl="2"/>
            <a:r>
              <a:rPr lang="en-US"/>
              <a:t>Third level</a:t>
            </a:r>
          </a:p>
          <a:p>
            <a:pPr lvl="0"/>
            <a:r>
              <a:rPr lang="en-US"/>
              <a:t>Click to edit text</a:t>
            </a:r>
          </a:p>
          <a:p>
            <a:pPr lvl="0"/>
            <a:r>
              <a:rPr lang="en-US"/>
              <a:t>Click to edit text</a:t>
            </a:r>
          </a:p>
        </p:txBody>
      </p:sp>
      <p:sp>
        <p:nvSpPr>
          <p:cNvPr id="12" name="Text Placeholder 12"/>
          <p:cNvSpPr>
            <a:spLocks noGrp="1"/>
          </p:cNvSpPr>
          <p:nvPr>
            <p:ph type="body" sz="quarter" idx="12"/>
          </p:nvPr>
        </p:nvSpPr>
        <p:spPr>
          <a:xfrm>
            <a:off x="1772093" y="6176963"/>
            <a:ext cx="7668891" cy="393822"/>
          </a:xfrm>
          <a:prstGeom prst="rect">
            <a:avLst/>
          </a:prstGeom>
        </p:spPr>
        <p:txBody>
          <a:bodyPr anchor="ctr">
            <a:noAutofit/>
          </a:bodyPr>
          <a:lstStyle>
            <a:lvl1pPr marL="0" indent="0">
              <a:buNone/>
              <a:defRPr sz="800">
                <a:solidFill>
                  <a:srgbClr val="425563"/>
                </a:solidFill>
                <a:latin typeface="Arial" charset="0"/>
                <a:ea typeface="Arial" charset="0"/>
                <a:cs typeface="Arial" charset="0"/>
              </a:defRPr>
            </a:lvl1pPr>
            <a:lvl2pPr marL="457200" indent="0">
              <a:buNone/>
              <a:defRPr sz="800">
                <a:latin typeface="Arial" charset="0"/>
                <a:ea typeface="Arial" charset="0"/>
                <a:cs typeface="Arial" charset="0"/>
              </a:defRPr>
            </a:lvl2pPr>
            <a:lvl3pPr marL="914400" indent="0">
              <a:buNone/>
              <a:defRPr sz="800">
                <a:latin typeface="Arial" charset="0"/>
                <a:ea typeface="Arial" charset="0"/>
                <a:cs typeface="Arial" charset="0"/>
              </a:defRPr>
            </a:lvl3pPr>
            <a:lvl4pPr marL="1371600" indent="0">
              <a:buNone/>
              <a:defRPr sz="800">
                <a:latin typeface="Arial" charset="0"/>
                <a:ea typeface="Arial" charset="0"/>
                <a:cs typeface="Arial" charset="0"/>
              </a:defRPr>
            </a:lvl4pPr>
            <a:lvl5pPr marL="1828800" indent="0">
              <a:buNone/>
              <a:defRPr sz="800">
                <a:latin typeface="Arial" charset="0"/>
                <a:ea typeface="Arial" charset="0"/>
                <a:cs typeface="Arial" charset="0"/>
              </a:defRPr>
            </a:lvl5pPr>
          </a:lstStyle>
          <a:p>
            <a:pPr lvl="0"/>
            <a:endParaRPr lang="en-US"/>
          </a:p>
        </p:txBody>
      </p:sp>
      <p:sp>
        <p:nvSpPr>
          <p:cNvPr id="11" name="TextBox 10"/>
          <p:cNvSpPr txBox="1"/>
          <p:nvPr/>
        </p:nvSpPr>
        <p:spPr>
          <a:xfrm>
            <a:off x="838200" y="6606670"/>
            <a:ext cx="914400" cy="215444"/>
          </a:xfrm>
          <a:prstGeom prst="rect">
            <a:avLst/>
          </a:prstGeom>
          <a:noFill/>
        </p:spPr>
        <p:txBody>
          <a:bodyPr wrap="square" rtlCol="0">
            <a:spAutoFit/>
          </a:bodyPr>
          <a:lstStyle/>
          <a:p>
            <a:r>
              <a:rPr lang="en-US" sz="800">
                <a:solidFill>
                  <a:srgbClr val="425563"/>
                </a:solidFill>
                <a:latin typeface="Arial" charset="0"/>
                <a:ea typeface="Arial" charset="0"/>
                <a:cs typeface="Arial" charset="0"/>
              </a:rPr>
              <a:t>[ </a:t>
            </a:r>
            <a:fld id="{8B40AF36-E6C1-CD42-B707-A7802A8239D8}" type="slidenum">
              <a:rPr lang="en-US" sz="800" smtClean="0">
                <a:solidFill>
                  <a:srgbClr val="425563"/>
                </a:solidFill>
                <a:latin typeface="Arial" charset="0"/>
                <a:ea typeface="Arial" charset="0"/>
                <a:cs typeface="Arial" charset="0"/>
              </a:rPr>
              <a:pPr/>
              <a:t>‹#›</a:t>
            </a:fld>
            <a:r>
              <a:rPr lang="en-US" sz="800" baseline="0">
                <a:solidFill>
                  <a:srgbClr val="425563"/>
                </a:solidFill>
                <a:latin typeface="Arial" charset="0"/>
                <a:ea typeface="Arial" charset="0"/>
                <a:cs typeface="Arial" charset="0"/>
              </a:rPr>
              <a:t> ]</a:t>
            </a:r>
            <a:endParaRPr lang="en-US" sz="800">
              <a:solidFill>
                <a:srgbClr val="425563"/>
              </a:solidFill>
              <a:latin typeface="Arial" charset="0"/>
              <a:ea typeface="Arial" charset="0"/>
              <a:cs typeface="Arial" charset="0"/>
            </a:endParaRPr>
          </a:p>
        </p:txBody>
      </p:sp>
      <p:sp>
        <p:nvSpPr>
          <p:cNvPr id="6" name="Text Placeholder 12"/>
          <p:cNvSpPr>
            <a:spLocks noGrp="1"/>
          </p:cNvSpPr>
          <p:nvPr>
            <p:ph type="body" sz="quarter" idx="13"/>
          </p:nvPr>
        </p:nvSpPr>
        <p:spPr>
          <a:xfrm>
            <a:off x="1772093" y="6581418"/>
            <a:ext cx="7668891" cy="240697"/>
          </a:xfrm>
          <a:prstGeom prst="rect">
            <a:avLst/>
          </a:prstGeom>
        </p:spPr>
        <p:txBody>
          <a:bodyPr anchor="ctr">
            <a:noAutofit/>
          </a:bodyPr>
          <a:lstStyle>
            <a:lvl1pPr marL="0" indent="0">
              <a:buNone/>
              <a:defRPr sz="800">
                <a:solidFill>
                  <a:schemeClr val="tx1"/>
                </a:solidFill>
                <a:latin typeface="Arial" charset="0"/>
                <a:ea typeface="Arial" charset="0"/>
                <a:cs typeface="Arial" charset="0"/>
              </a:defRPr>
            </a:lvl1pPr>
            <a:lvl2pPr marL="457200" indent="0">
              <a:buNone/>
              <a:defRPr sz="800">
                <a:latin typeface="Arial" charset="0"/>
                <a:ea typeface="Arial" charset="0"/>
                <a:cs typeface="Arial" charset="0"/>
              </a:defRPr>
            </a:lvl2pPr>
            <a:lvl3pPr marL="914400" indent="0">
              <a:buNone/>
              <a:defRPr sz="800">
                <a:latin typeface="Arial" charset="0"/>
                <a:ea typeface="Arial" charset="0"/>
                <a:cs typeface="Arial" charset="0"/>
              </a:defRPr>
            </a:lvl3pPr>
            <a:lvl4pPr marL="1371600" indent="0">
              <a:buNone/>
              <a:defRPr sz="800">
                <a:latin typeface="Arial" charset="0"/>
                <a:ea typeface="Arial" charset="0"/>
                <a:cs typeface="Arial" charset="0"/>
              </a:defRPr>
            </a:lvl4pPr>
            <a:lvl5pPr marL="1828800" indent="0">
              <a:buNone/>
              <a:defRPr sz="800">
                <a:latin typeface="Arial" charset="0"/>
                <a:ea typeface="Arial" charset="0"/>
                <a:cs typeface="Arial" charset="0"/>
              </a:defRPr>
            </a:lvl5pPr>
          </a:lstStyle>
          <a:p>
            <a:pPr lvl="0"/>
            <a:endParaRPr lang="en-US"/>
          </a:p>
        </p:txBody>
      </p:sp>
    </p:spTree>
    <p:extLst>
      <p:ext uri="{BB962C8B-B14F-4D97-AF65-F5344CB8AC3E}">
        <p14:creationId xmlns:p14="http://schemas.microsoft.com/office/powerpoint/2010/main" val="38961227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Title and 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838200" y="1380111"/>
            <a:ext cx="5181600" cy="4796853"/>
          </a:xfrm>
          <a:prstGeom prst="rect">
            <a:avLst/>
          </a:prstGeom>
        </p:spPr>
        <p:txBody>
          <a:bodyPr>
            <a:noAutofit/>
          </a:bodyPr>
          <a:lstStyle>
            <a:lvl1pPr marL="231775" indent="-231775">
              <a:buFont typeface="Arial" charset="0"/>
              <a:buChar char="•"/>
              <a:tabLst/>
              <a:defRPr sz="1800">
                <a:solidFill>
                  <a:srgbClr val="425563"/>
                </a:solidFill>
                <a:latin typeface="Arial" charset="0"/>
                <a:ea typeface="Arial" charset="0"/>
                <a:cs typeface="Arial" charset="0"/>
              </a:defRPr>
            </a:lvl1pPr>
            <a:lvl2pPr marL="581025" indent="-242888">
              <a:tabLst/>
              <a:defRPr sz="1600">
                <a:solidFill>
                  <a:srgbClr val="425563"/>
                </a:solidFill>
                <a:latin typeface="Arial" charset="0"/>
                <a:ea typeface="Arial" charset="0"/>
                <a:cs typeface="Arial" charset="0"/>
              </a:defRPr>
            </a:lvl2pPr>
            <a:lvl3pPr marL="920750" indent="-233363">
              <a:tabLst/>
              <a:defRPr sz="1600">
                <a:solidFill>
                  <a:srgbClr val="425563"/>
                </a:solidFill>
                <a:latin typeface="Arial" charset="0"/>
                <a:ea typeface="Arial" charset="0"/>
                <a:cs typeface="Arial" charset="0"/>
              </a:defRPr>
            </a:lvl3pPr>
            <a:lvl4pPr>
              <a:defRPr>
                <a:solidFill>
                  <a:srgbClr val="425563"/>
                </a:solidFill>
              </a:defRPr>
            </a:lvl4pPr>
            <a:lvl5pPr>
              <a:defRPr>
                <a:solidFill>
                  <a:srgbClr val="425563"/>
                </a:solidFill>
              </a:defRPr>
            </a:lvl5pPr>
          </a:lstStyle>
          <a:p>
            <a:pPr lvl="0"/>
            <a:r>
              <a:rPr lang="en-US"/>
              <a:t>Click to edit text</a:t>
            </a:r>
          </a:p>
          <a:p>
            <a:pPr lvl="1"/>
            <a:r>
              <a:rPr lang="en-US"/>
              <a:t>Click to edit text Second level</a:t>
            </a:r>
          </a:p>
          <a:p>
            <a:pPr lvl="2"/>
            <a:r>
              <a:rPr lang="en-US"/>
              <a:t>Click to edit text Third level</a:t>
            </a:r>
          </a:p>
        </p:txBody>
      </p:sp>
      <p:sp>
        <p:nvSpPr>
          <p:cNvPr id="4" name="Content Placeholder 3"/>
          <p:cNvSpPr>
            <a:spLocks noGrp="1"/>
          </p:cNvSpPr>
          <p:nvPr>
            <p:ph sz="half" idx="2" hasCustomPrompt="1"/>
          </p:nvPr>
        </p:nvSpPr>
        <p:spPr>
          <a:xfrm>
            <a:off x="6172200" y="1380111"/>
            <a:ext cx="5181600" cy="4796853"/>
          </a:xfrm>
          <a:prstGeom prst="rect">
            <a:avLst/>
          </a:prstGeom>
        </p:spPr>
        <p:txBody>
          <a:bodyPr>
            <a:noAutofit/>
          </a:bodyPr>
          <a:lstStyle>
            <a:lvl1pPr marL="231775" indent="-231775">
              <a:buFont typeface="Arial" charset="0"/>
              <a:buChar char="•"/>
              <a:tabLst/>
              <a:defRPr sz="1800">
                <a:solidFill>
                  <a:srgbClr val="425563"/>
                </a:solidFill>
                <a:latin typeface="Arial" charset="0"/>
                <a:ea typeface="Arial" charset="0"/>
                <a:cs typeface="Arial" charset="0"/>
              </a:defRPr>
            </a:lvl1pPr>
            <a:lvl2pPr marL="581025" indent="-231775">
              <a:tabLst/>
              <a:defRPr sz="1600">
                <a:solidFill>
                  <a:srgbClr val="425563"/>
                </a:solidFill>
                <a:latin typeface="Arial" charset="0"/>
                <a:ea typeface="Arial" charset="0"/>
                <a:cs typeface="Arial" charset="0"/>
              </a:defRPr>
            </a:lvl2pPr>
            <a:lvl3pPr marL="920750" indent="-233363">
              <a:tabLst/>
              <a:defRPr sz="1600">
                <a:solidFill>
                  <a:srgbClr val="425563"/>
                </a:solidFill>
                <a:latin typeface="Arial" charset="0"/>
                <a:ea typeface="Arial" charset="0"/>
                <a:cs typeface="Arial" charset="0"/>
              </a:defRPr>
            </a:lvl3pPr>
          </a:lstStyle>
          <a:p>
            <a:pPr lvl="0"/>
            <a:r>
              <a:rPr lang="en-US"/>
              <a:t>Click to edit text/add photo(s)</a:t>
            </a:r>
          </a:p>
          <a:p>
            <a:pPr lvl="1"/>
            <a:r>
              <a:rPr lang="en-US"/>
              <a:t>Click to edit text Second level</a:t>
            </a:r>
          </a:p>
          <a:p>
            <a:pPr lvl="2"/>
            <a:r>
              <a:rPr lang="en-US"/>
              <a:t>Click to edit text Third level</a:t>
            </a:r>
          </a:p>
        </p:txBody>
      </p:sp>
      <p:sp>
        <p:nvSpPr>
          <p:cNvPr id="11" name="Title 10"/>
          <p:cNvSpPr>
            <a:spLocks noGrp="1"/>
          </p:cNvSpPr>
          <p:nvPr>
            <p:ph type="title" hasCustomPrompt="1"/>
          </p:nvPr>
        </p:nvSpPr>
        <p:spPr>
          <a:xfrm>
            <a:off x="838200" y="365126"/>
            <a:ext cx="10515600" cy="1014984"/>
          </a:xfrm>
          <a:prstGeom prst="rect">
            <a:avLst/>
          </a:prstGeom>
        </p:spPr>
        <p:txBody>
          <a:bodyPr>
            <a:noAutofit/>
          </a:bodyPr>
          <a:lstStyle>
            <a:lvl1pPr>
              <a:defRPr sz="3200" b="0" i="0" baseline="0">
                <a:solidFill>
                  <a:schemeClr val="tx2"/>
                </a:solidFill>
                <a:latin typeface="Arial" charset="0"/>
                <a:ea typeface="Arial" charset="0"/>
                <a:cs typeface="Arial" charset="0"/>
              </a:defRPr>
            </a:lvl1pPr>
          </a:lstStyle>
          <a:p>
            <a:r>
              <a:rPr lang="en-US"/>
              <a:t>Click to edit title</a:t>
            </a:r>
          </a:p>
        </p:txBody>
      </p:sp>
      <p:sp>
        <p:nvSpPr>
          <p:cNvPr id="9" name="Text Placeholder 12"/>
          <p:cNvSpPr>
            <a:spLocks noGrp="1"/>
          </p:cNvSpPr>
          <p:nvPr>
            <p:ph type="body" sz="quarter" idx="12"/>
          </p:nvPr>
        </p:nvSpPr>
        <p:spPr>
          <a:xfrm>
            <a:off x="1772093" y="6176963"/>
            <a:ext cx="7668891" cy="393822"/>
          </a:xfrm>
          <a:prstGeom prst="rect">
            <a:avLst/>
          </a:prstGeom>
        </p:spPr>
        <p:txBody>
          <a:bodyPr anchor="ctr">
            <a:noAutofit/>
          </a:bodyPr>
          <a:lstStyle>
            <a:lvl1pPr marL="0" indent="0">
              <a:buNone/>
              <a:defRPr sz="800">
                <a:solidFill>
                  <a:srgbClr val="425563"/>
                </a:solidFill>
                <a:latin typeface="Arial" charset="0"/>
                <a:ea typeface="Arial" charset="0"/>
                <a:cs typeface="Arial" charset="0"/>
              </a:defRPr>
            </a:lvl1pPr>
            <a:lvl2pPr marL="457200" indent="0">
              <a:buNone/>
              <a:defRPr sz="800">
                <a:latin typeface="Arial" charset="0"/>
                <a:ea typeface="Arial" charset="0"/>
                <a:cs typeface="Arial" charset="0"/>
              </a:defRPr>
            </a:lvl2pPr>
            <a:lvl3pPr marL="914400" indent="0">
              <a:buNone/>
              <a:defRPr sz="800">
                <a:latin typeface="Arial" charset="0"/>
                <a:ea typeface="Arial" charset="0"/>
                <a:cs typeface="Arial" charset="0"/>
              </a:defRPr>
            </a:lvl3pPr>
            <a:lvl4pPr marL="1371600" indent="0">
              <a:buNone/>
              <a:defRPr sz="800">
                <a:latin typeface="Arial" charset="0"/>
                <a:ea typeface="Arial" charset="0"/>
                <a:cs typeface="Arial" charset="0"/>
              </a:defRPr>
            </a:lvl4pPr>
            <a:lvl5pPr marL="1828800" indent="0">
              <a:buNone/>
              <a:defRPr sz="800">
                <a:latin typeface="Arial" charset="0"/>
                <a:ea typeface="Arial" charset="0"/>
                <a:cs typeface="Arial" charset="0"/>
              </a:defRPr>
            </a:lvl5pPr>
          </a:lstStyle>
          <a:p>
            <a:pPr lvl="0"/>
            <a:endParaRPr lang="en-US"/>
          </a:p>
        </p:txBody>
      </p:sp>
      <p:sp>
        <p:nvSpPr>
          <p:cNvPr id="14" name="TextBox 13"/>
          <p:cNvSpPr txBox="1"/>
          <p:nvPr/>
        </p:nvSpPr>
        <p:spPr>
          <a:xfrm>
            <a:off x="838200" y="6606670"/>
            <a:ext cx="914400" cy="215444"/>
          </a:xfrm>
          <a:prstGeom prst="rect">
            <a:avLst/>
          </a:prstGeom>
          <a:noFill/>
        </p:spPr>
        <p:txBody>
          <a:bodyPr wrap="square" rtlCol="0">
            <a:spAutoFit/>
          </a:bodyPr>
          <a:lstStyle/>
          <a:p>
            <a:r>
              <a:rPr lang="en-US" sz="800">
                <a:solidFill>
                  <a:srgbClr val="425563"/>
                </a:solidFill>
                <a:latin typeface="Arial" charset="0"/>
                <a:ea typeface="Arial" charset="0"/>
                <a:cs typeface="Arial" charset="0"/>
              </a:rPr>
              <a:t>[ </a:t>
            </a:r>
            <a:fld id="{8B40AF36-E6C1-CD42-B707-A7802A8239D8}" type="slidenum">
              <a:rPr lang="en-US" sz="800" smtClean="0">
                <a:solidFill>
                  <a:srgbClr val="425563"/>
                </a:solidFill>
                <a:latin typeface="Arial" charset="0"/>
                <a:ea typeface="Arial" charset="0"/>
                <a:cs typeface="Arial" charset="0"/>
              </a:rPr>
              <a:pPr/>
              <a:t>‹#›</a:t>
            </a:fld>
            <a:r>
              <a:rPr lang="en-US" sz="800" baseline="0">
                <a:solidFill>
                  <a:srgbClr val="425563"/>
                </a:solidFill>
                <a:latin typeface="Arial" charset="0"/>
                <a:ea typeface="Arial" charset="0"/>
                <a:cs typeface="Arial" charset="0"/>
              </a:rPr>
              <a:t> ]</a:t>
            </a:r>
            <a:endParaRPr lang="en-US" sz="800">
              <a:solidFill>
                <a:srgbClr val="425563"/>
              </a:solidFill>
              <a:latin typeface="Arial" charset="0"/>
              <a:ea typeface="Arial" charset="0"/>
              <a:cs typeface="Arial" charset="0"/>
            </a:endParaRPr>
          </a:p>
        </p:txBody>
      </p:sp>
      <p:sp>
        <p:nvSpPr>
          <p:cNvPr id="7" name="Text Placeholder 12"/>
          <p:cNvSpPr>
            <a:spLocks noGrp="1"/>
          </p:cNvSpPr>
          <p:nvPr>
            <p:ph type="body" sz="quarter" idx="13"/>
          </p:nvPr>
        </p:nvSpPr>
        <p:spPr>
          <a:xfrm>
            <a:off x="1772093" y="6581418"/>
            <a:ext cx="7668891" cy="240697"/>
          </a:xfrm>
          <a:prstGeom prst="rect">
            <a:avLst/>
          </a:prstGeom>
        </p:spPr>
        <p:txBody>
          <a:bodyPr anchor="ctr">
            <a:noAutofit/>
          </a:bodyPr>
          <a:lstStyle>
            <a:lvl1pPr marL="0" indent="0">
              <a:buNone/>
              <a:defRPr sz="800">
                <a:solidFill>
                  <a:schemeClr val="tx1"/>
                </a:solidFill>
                <a:latin typeface="Arial" charset="0"/>
                <a:ea typeface="Arial" charset="0"/>
                <a:cs typeface="Arial" charset="0"/>
              </a:defRPr>
            </a:lvl1pPr>
            <a:lvl2pPr marL="457200" indent="0">
              <a:buNone/>
              <a:defRPr sz="800">
                <a:latin typeface="Arial" charset="0"/>
                <a:ea typeface="Arial" charset="0"/>
                <a:cs typeface="Arial" charset="0"/>
              </a:defRPr>
            </a:lvl2pPr>
            <a:lvl3pPr marL="914400" indent="0">
              <a:buNone/>
              <a:defRPr sz="800">
                <a:latin typeface="Arial" charset="0"/>
                <a:ea typeface="Arial" charset="0"/>
                <a:cs typeface="Arial" charset="0"/>
              </a:defRPr>
            </a:lvl3pPr>
            <a:lvl4pPr marL="1371600" indent="0">
              <a:buNone/>
              <a:defRPr sz="800">
                <a:latin typeface="Arial" charset="0"/>
                <a:ea typeface="Arial" charset="0"/>
                <a:cs typeface="Arial" charset="0"/>
              </a:defRPr>
            </a:lvl4pPr>
            <a:lvl5pPr marL="1828800" indent="0">
              <a:buNone/>
              <a:defRPr sz="800">
                <a:latin typeface="Arial" charset="0"/>
                <a:ea typeface="Arial" charset="0"/>
                <a:cs typeface="Arial" charset="0"/>
              </a:defRPr>
            </a:lvl5pPr>
          </a:lstStyle>
          <a:p>
            <a:pPr lvl="0"/>
            <a:endParaRPr lang="en-US"/>
          </a:p>
        </p:txBody>
      </p:sp>
    </p:spTree>
    <p:extLst>
      <p:ext uri="{BB962C8B-B14F-4D97-AF65-F5344CB8AC3E}">
        <p14:creationId xmlns:p14="http://schemas.microsoft.com/office/powerpoint/2010/main" val="1707903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Title and 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7"/>
            <a:ext cx="10515600" cy="1018197"/>
          </a:xfrm>
          <a:prstGeom prst="rect">
            <a:avLst/>
          </a:prstGeom>
        </p:spPr>
        <p:txBody>
          <a:bodyPr>
            <a:noAutofit/>
          </a:bodyPr>
          <a:lstStyle>
            <a:lvl1pPr>
              <a:defRPr sz="3200" b="0" i="0">
                <a:solidFill>
                  <a:schemeClr val="tx2"/>
                </a:solidFill>
                <a:latin typeface="Arial" charset="0"/>
                <a:ea typeface="Arial" charset="0"/>
                <a:cs typeface="Arial" charset="0"/>
              </a:defRPr>
            </a:lvl1pPr>
          </a:lstStyle>
          <a:p>
            <a:r>
              <a:rPr lang="en-US"/>
              <a:t>Click to edit title</a:t>
            </a:r>
          </a:p>
        </p:txBody>
      </p:sp>
      <p:sp>
        <p:nvSpPr>
          <p:cNvPr id="3" name="Content Placeholder 2"/>
          <p:cNvSpPr>
            <a:spLocks noGrp="1"/>
          </p:cNvSpPr>
          <p:nvPr>
            <p:ph idx="1" hasCustomPrompt="1"/>
          </p:nvPr>
        </p:nvSpPr>
        <p:spPr>
          <a:xfrm>
            <a:off x="838200" y="1383323"/>
            <a:ext cx="10515600" cy="4793640"/>
          </a:xfrm>
          <a:prstGeom prst="rect">
            <a:avLst/>
          </a:prstGeom>
        </p:spPr>
        <p:txBody>
          <a:bodyPr>
            <a:noAutofit/>
          </a:bodyPr>
          <a:lstStyle>
            <a:lvl1pPr marL="0" indent="0">
              <a:buNone/>
              <a:defRPr sz="1800" b="0" i="0">
                <a:solidFill>
                  <a:srgbClr val="425563"/>
                </a:solidFill>
                <a:latin typeface="Arial" charset="0"/>
                <a:ea typeface="Arial" charset="0"/>
                <a:cs typeface="Arial" charset="0"/>
              </a:defRPr>
            </a:lvl1pPr>
            <a:lvl2pPr marL="242888" indent="0">
              <a:buFontTx/>
              <a:buNone/>
              <a:tabLst/>
              <a:defRPr sz="1600" b="0" i="0">
                <a:solidFill>
                  <a:srgbClr val="425563"/>
                </a:solidFill>
                <a:latin typeface="Arial" charset="0"/>
                <a:ea typeface="Arial" charset="0"/>
                <a:cs typeface="Arial" charset="0"/>
              </a:defRPr>
            </a:lvl2pPr>
            <a:lvl3pPr marL="698500" indent="0">
              <a:buFontTx/>
              <a:buNone/>
              <a:tabLst/>
              <a:defRPr sz="1600" b="0" i="0">
                <a:solidFill>
                  <a:srgbClr val="425563"/>
                </a:solidFill>
                <a:latin typeface="Arial" charset="0"/>
                <a:ea typeface="Arial" charset="0"/>
                <a:cs typeface="Arial" charset="0"/>
              </a:defRPr>
            </a:lvl3pPr>
            <a:lvl4pPr>
              <a:defRPr>
                <a:solidFill>
                  <a:srgbClr val="425563"/>
                </a:solidFill>
              </a:defRPr>
            </a:lvl4pPr>
            <a:lvl5pPr>
              <a:defRPr>
                <a:solidFill>
                  <a:srgbClr val="425563"/>
                </a:solidFill>
              </a:defRPr>
            </a:lvl5pPr>
          </a:lstStyle>
          <a:p>
            <a:pPr lvl="0"/>
            <a:r>
              <a:rPr lang="en-US"/>
              <a:t>Click to edit text</a:t>
            </a:r>
          </a:p>
          <a:p>
            <a:pPr lvl="1"/>
            <a:r>
              <a:rPr lang="en-US"/>
              <a:t>Second level</a:t>
            </a:r>
          </a:p>
        </p:txBody>
      </p:sp>
      <p:sp>
        <p:nvSpPr>
          <p:cNvPr id="8" name="Text Placeholder 12"/>
          <p:cNvSpPr>
            <a:spLocks noGrp="1"/>
          </p:cNvSpPr>
          <p:nvPr>
            <p:ph type="body" sz="quarter" idx="12"/>
          </p:nvPr>
        </p:nvSpPr>
        <p:spPr>
          <a:xfrm>
            <a:off x="1772093" y="6176963"/>
            <a:ext cx="7668891" cy="393822"/>
          </a:xfrm>
          <a:prstGeom prst="rect">
            <a:avLst/>
          </a:prstGeom>
        </p:spPr>
        <p:txBody>
          <a:bodyPr anchor="ctr">
            <a:noAutofit/>
          </a:bodyPr>
          <a:lstStyle>
            <a:lvl1pPr marL="0" indent="0">
              <a:buNone/>
              <a:defRPr sz="800">
                <a:solidFill>
                  <a:srgbClr val="425563"/>
                </a:solidFill>
                <a:latin typeface="Arial" charset="0"/>
                <a:ea typeface="Arial" charset="0"/>
                <a:cs typeface="Arial" charset="0"/>
              </a:defRPr>
            </a:lvl1pPr>
            <a:lvl2pPr marL="457200" indent="0">
              <a:buNone/>
              <a:defRPr sz="800">
                <a:latin typeface="Arial" charset="0"/>
                <a:ea typeface="Arial" charset="0"/>
                <a:cs typeface="Arial" charset="0"/>
              </a:defRPr>
            </a:lvl2pPr>
            <a:lvl3pPr marL="914400" indent="0">
              <a:buNone/>
              <a:defRPr sz="800">
                <a:latin typeface="Arial" charset="0"/>
                <a:ea typeface="Arial" charset="0"/>
                <a:cs typeface="Arial" charset="0"/>
              </a:defRPr>
            </a:lvl3pPr>
            <a:lvl4pPr marL="1371600" indent="0">
              <a:buNone/>
              <a:defRPr sz="800">
                <a:latin typeface="Arial" charset="0"/>
                <a:ea typeface="Arial" charset="0"/>
                <a:cs typeface="Arial" charset="0"/>
              </a:defRPr>
            </a:lvl4pPr>
            <a:lvl5pPr marL="1828800" indent="0">
              <a:buNone/>
              <a:defRPr sz="800">
                <a:latin typeface="Arial" charset="0"/>
                <a:ea typeface="Arial" charset="0"/>
                <a:cs typeface="Arial" charset="0"/>
              </a:defRPr>
            </a:lvl5pPr>
          </a:lstStyle>
          <a:p>
            <a:pPr lvl="0"/>
            <a:endParaRPr lang="en-US"/>
          </a:p>
        </p:txBody>
      </p:sp>
      <p:sp>
        <p:nvSpPr>
          <p:cNvPr id="12" name="TextBox 11"/>
          <p:cNvSpPr txBox="1"/>
          <p:nvPr/>
        </p:nvSpPr>
        <p:spPr>
          <a:xfrm>
            <a:off x="838200" y="6606670"/>
            <a:ext cx="914400" cy="215444"/>
          </a:xfrm>
          <a:prstGeom prst="rect">
            <a:avLst/>
          </a:prstGeom>
          <a:noFill/>
        </p:spPr>
        <p:txBody>
          <a:bodyPr wrap="square" rtlCol="0">
            <a:spAutoFit/>
          </a:bodyPr>
          <a:lstStyle/>
          <a:p>
            <a:r>
              <a:rPr lang="en-US" sz="800">
                <a:solidFill>
                  <a:srgbClr val="425563"/>
                </a:solidFill>
                <a:latin typeface="Arial" charset="0"/>
                <a:ea typeface="Arial" charset="0"/>
                <a:cs typeface="Arial" charset="0"/>
              </a:rPr>
              <a:t>[ </a:t>
            </a:r>
            <a:fld id="{8B40AF36-E6C1-CD42-B707-A7802A8239D8}" type="slidenum">
              <a:rPr lang="en-US" sz="800" smtClean="0">
                <a:solidFill>
                  <a:srgbClr val="425563"/>
                </a:solidFill>
                <a:latin typeface="Arial" charset="0"/>
                <a:ea typeface="Arial" charset="0"/>
                <a:cs typeface="Arial" charset="0"/>
              </a:rPr>
              <a:pPr/>
              <a:t>‹#›</a:t>
            </a:fld>
            <a:r>
              <a:rPr lang="en-US" sz="800" baseline="0">
                <a:solidFill>
                  <a:srgbClr val="425563"/>
                </a:solidFill>
                <a:latin typeface="Arial" charset="0"/>
                <a:ea typeface="Arial" charset="0"/>
                <a:cs typeface="Arial" charset="0"/>
              </a:rPr>
              <a:t> ]</a:t>
            </a:r>
            <a:endParaRPr lang="en-US" sz="800">
              <a:solidFill>
                <a:srgbClr val="425563"/>
              </a:solidFill>
              <a:latin typeface="Arial" charset="0"/>
              <a:ea typeface="Arial" charset="0"/>
              <a:cs typeface="Arial" charset="0"/>
            </a:endParaRPr>
          </a:p>
        </p:txBody>
      </p:sp>
      <p:sp>
        <p:nvSpPr>
          <p:cNvPr id="6" name="Text Placeholder 12"/>
          <p:cNvSpPr>
            <a:spLocks noGrp="1"/>
          </p:cNvSpPr>
          <p:nvPr>
            <p:ph type="body" sz="quarter" idx="13"/>
          </p:nvPr>
        </p:nvSpPr>
        <p:spPr>
          <a:xfrm>
            <a:off x="1772093" y="6581418"/>
            <a:ext cx="7668891" cy="240697"/>
          </a:xfrm>
          <a:prstGeom prst="rect">
            <a:avLst/>
          </a:prstGeom>
        </p:spPr>
        <p:txBody>
          <a:bodyPr anchor="ctr">
            <a:noAutofit/>
          </a:bodyPr>
          <a:lstStyle>
            <a:lvl1pPr marL="0" indent="0">
              <a:buNone/>
              <a:defRPr sz="800">
                <a:solidFill>
                  <a:schemeClr val="tx1"/>
                </a:solidFill>
                <a:latin typeface="Arial" charset="0"/>
                <a:ea typeface="Arial" charset="0"/>
                <a:cs typeface="Arial" charset="0"/>
              </a:defRPr>
            </a:lvl1pPr>
            <a:lvl2pPr marL="457200" indent="0">
              <a:buNone/>
              <a:defRPr sz="800">
                <a:latin typeface="Arial" charset="0"/>
                <a:ea typeface="Arial" charset="0"/>
                <a:cs typeface="Arial" charset="0"/>
              </a:defRPr>
            </a:lvl2pPr>
            <a:lvl3pPr marL="914400" indent="0">
              <a:buNone/>
              <a:defRPr sz="800">
                <a:latin typeface="Arial" charset="0"/>
                <a:ea typeface="Arial" charset="0"/>
                <a:cs typeface="Arial" charset="0"/>
              </a:defRPr>
            </a:lvl3pPr>
            <a:lvl4pPr marL="1371600" indent="0">
              <a:buNone/>
              <a:defRPr sz="800">
                <a:latin typeface="Arial" charset="0"/>
                <a:ea typeface="Arial" charset="0"/>
                <a:cs typeface="Arial" charset="0"/>
              </a:defRPr>
            </a:lvl4pPr>
            <a:lvl5pPr marL="1828800" indent="0">
              <a:buNone/>
              <a:defRPr sz="800">
                <a:latin typeface="Arial" charset="0"/>
                <a:ea typeface="Arial" charset="0"/>
                <a:cs typeface="Arial" charset="0"/>
              </a:defRPr>
            </a:lvl5pPr>
          </a:lstStyle>
          <a:p>
            <a:pPr lvl="0"/>
            <a:endParaRPr lang="en-US"/>
          </a:p>
        </p:txBody>
      </p:sp>
      <p:sp>
        <p:nvSpPr>
          <p:cNvPr id="4" name="TextBox 3">
            <a:extLst>
              <a:ext uri="{FF2B5EF4-FFF2-40B4-BE49-F238E27FC236}">
                <a16:creationId xmlns:a16="http://schemas.microsoft.com/office/drawing/2014/main" id="{8E006566-94F0-48E5-87A6-1D7D421BC571}"/>
              </a:ext>
            </a:extLst>
          </p:cNvPr>
          <p:cNvSpPr txBox="1"/>
          <p:nvPr userDrawn="1"/>
        </p:nvSpPr>
        <p:spPr>
          <a:xfrm>
            <a:off x="3220489" y="6627168"/>
            <a:ext cx="5751021" cy="230832"/>
          </a:xfrm>
          <a:prstGeom prst="rect">
            <a:avLst/>
          </a:prstGeom>
          <a:noFill/>
        </p:spPr>
        <p:txBody>
          <a:bodyPr wrap="square" rtlCol="0">
            <a:spAutoFit/>
          </a:bodyPr>
          <a:lstStyle/>
          <a:p>
            <a:r>
              <a:rPr lang="en-US" sz="90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1100790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4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30"/>
            <a:ext cx="10515600" cy="1018197"/>
          </a:xfrm>
          <a:prstGeom prst="rect">
            <a:avLst/>
          </a:prstGeom>
        </p:spPr>
        <p:txBody>
          <a:bodyPr>
            <a:normAutofit/>
          </a:bodyPr>
          <a:lstStyle>
            <a:lvl1pPr>
              <a:defRPr sz="3200" b="0" i="0">
                <a:solidFill>
                  <a:schemeClr val="tx2"/>
                </a:solidFill>
                <a:latin typeface="Arial" charset="0"/>
                <a:ea typeface="Arial" charset="0"/>
                <a:cs typeface="Arial" charset="0"/>
              </a:defRPr>
            </a:lvl1pPr>
          </a:lstStyle>
          <a:p>
            <a:r>
              <a:rPr lang="en-US"/>
              <a:t>Click to edit title</a:t>
            </a:r>
          </a:p>
        </p:txBody>
      </p:sp>
      <p:sp>
        <p:nvSpPr>
          <p:cNvPr id="3" name="Content Placeholder 2"/>
          <p:cNvSpPr>
            <a:spLocks noGrp="1"/>
          </p:cNvSpPr>
          <p:nvPr>
            <p:ph idx="1" hasCustomPrompt="1"/>
          </p:nvPr>
        </p:nvSpPr>
        <p:spPr>
          <a:xfrm>
            <a:off x="838200" y="1383323"/>
            <a:ext cx="10515600" cy="4793640"/>
          </a:xfrm>
          <a:prstGeom prst="rect">
            <a:avLst/>
          </a:prstGeom>
        </p:spPr>
        <p:txBody>
          <a:bodyPr>
            <a:noAutofit/>
          </a:bodyPr>
          <a:lstStyle>
            <a:lvl1pPr marL="0" indent="0">
              <a:buNone/>
              <a:defRPr sz="1800" b="0" i="0">
                <a:solidFill>
                  <a:srgbClr val="425563"/>
                </a:solidFill>
                <a:latin typeface="Arial" charset="0"/>
                <a:ea typeface="Arial" charset="0"/>
                <a:cs typeface="Arial" charset="0"/>
              </a:defRPr>
            </a:lvl1pPr>
            <a:lvl2pPr marL="750869" indent="-285744" fontAlgn="ctr">
              <a:lnSpc>
                <a:spcPct val="100000"/>
              </a:lnSpc>
              <a:buFont typeface="Arial" charset="0"/>
              <a:buChar char="•"/>
              <a:tabLst/>
              <a:defRPr sz="1600" b="0" i="0">
                <a:solidFill>
                  <a:srgbClr val="425563"/>
                </a:solidFill>
                <a:latin typeface="Arial" charset="0"/>
                <a:ea typeface="Arial" charset="0"/>
                <a:cs typeface="Arial" charset="0"/>
              </a:defRPr>
            </a:lvl2pPr>
            <a:lvl3pPr marL="920728" indent="-222245">
              <a:tabLst/>
              <a:defRPr sz="1600" b="0" i="0">
                <a:solidFill>
                  <a:srgbClr val="425563"/>
                </a:solidFill>
                <a:latin typeface="Arial" charset="0"/>
                <a:ea typeface="Arial" charset="0"/>
                <a:cs typeface="Arial" charset="0"/>
              </a:defRPr>
            </a:lvl3pPr>
            <a:lvl4pPr>
              <a:defRPr>
                <a:solidFill>
                  <a:srgbClr val="425563"/>
                </a:solidFill>
              </a:defRPr>
            </a:lvl4pPr>
            <a:lvl5pPr>
              <a:defRPr>
                <a:solidFill>
                  <a:srgbClr val="425563"/>
                </a:solidFill>
              </a:defRPr>
            </a:lvl5pPr>
          </a:lstStyle>
          <a:p>
            <a:pPr lvl="0"/>
            <a:r>
              <a:rPr lang="en-US"/>
              <a:t>Click to edit text</a:t>
            </a:r>
          </a:p>
          <a:p>
            <a:pPr lvl="1"/>
            <a:r>
              <a:rPr lang="en-US"/>
              <a:t>Second level</a:t>
            </a:r>
          </a:p>
          <a:p>
            <a:pPr lvl="2"/>
            <a:r>
              <a:rPr lang="en-US"/>
              <a:t>Third level</a:t>
            </a:r>
          </a:p>
          <a:p>
            <a:pPr lvl="0"/>
            <a:r>
              <a:rPr lang="en-US"/>
              <a:t>Click to edit text</a:t>
            </a:r>
          </a:p>
          <a:p>
            <a:pPr lvl="1"/>
            <a:r>
              <a:rPr lang="en-US"/>
              <a:t>Second level</a:t>
            </a:r>
          </a:p>
          <a:p>
            <a:pPr lvl="2"/>
            <a:r>
              <a:rPr lang="en-US"/>
              <a:t>Third level</a:t>
            </a:r>
          </a:p>
          <a:p>
            <a:pPr lvl="0"/>
            <a:r>
              <a:rPr lang="en-US"/>
              <a:t>Click to edit text</a:t>
            </a:r>
          </a:p>
          <a:p>
            <a:pPr lvl="0"/>
            <a:r>
              <a:rPr lang="en-US"/>
              <a:t>Click to edit text</a:t>
            </a:r>
          </a:p>
        </p:txBody>
      </p:sp>
      <p:sp>
        <p:nvSpPr>
          <p:cNvPr id="12" name="Text Placeholder 12"/>
          <p:cNvSpPr>
            <a:spLocks noGrp="1"/>
          </p:cNvSpPr>
          <p:nvPr>
            <p:ph type="body" sz="quarter" idx="12"/>
          </p:nvPr>
        </p:nvSpPr>
        <p:spPr>
          <a:xfrm>
            <a:off x="1772093" y="6176963"/>
            <a:ext cx="7668891" cy="393822"/>
          </a:xfrm>
          <a:prstGeom prst="rect">
            <a:avLst/>
          </a:prstGeom>
        </p:spPr>
        <p:txBody>
          <a:bodyPr anchor="ctr">
            <a:noAutofit/>
          </a:bodyPr>
          <a:lstStyle>
            <a:lvl1pPr marL="0" indent="0">
              <a:buNone/>
              <a:defRPr sz="800">
                <a:solidFill>
                  <a:srgbClr val="425563"/>
                </a:solidFill>
                <a:latin typeface="Arial" charset="0"/>
                <a:ea typeface="Arial" charset="0"/>
                <a:cs typeface="Arial" charset="0"/>
              </a:defRPr>
            </a:lvl1pPr>
            <a:lvl2pPr marL="457189" indent="0">
              <a:buNone/>
              <a:defRPr sz="800">
                <a:latin typeface="Arial" charset="0"/>
                <a:ea typeface="Arial" charset="0"/>
                <a:cs typeface="Arial" charset="0"/>
              </a:defRPr>
            </a:lvl2pPr>
            <a:lvl3pPr marL="914377" indent="0">
              <a:buNone/>
              <a:defRPr sz="800">
                <a:latin typeface="Arial" charset="0"/>
                <a:ea typeface="Arial" charset="0"/>
                <a:cs typeface="Arial" charset="0"/>
              </a:defRPr>
            </a:lvl3pPr>
            <a:lvl4pPr marL="1371566" indent="0">
              <a:buNone/>
              <a:defRPr sz="800">
                <a:latin typeface="Arial" charset="0"/>
                <a:ea typeface="Arial" charset="0"/>
                <a:cs typeface="Arial" charset="0"/>
              </a:defRPr>
            </a:lvl4pPr>
            <a:lvl5pPr marL="1828754" indent="0">
              <a:buNone/>
              <a:defRPr sz="800">
                <a:latin typeface="Arial" charset="0"/>
                <a:ea typeface="Arial" charset="0"/>
                <a:cs typeface="Arial" charset="0"/>
              </a:defRPr>
            </a:lvl5pPr>
          </a:lstStyle>
          <a:p>
            <a:pPr lvl="0"/>
            <a:endParaRPr lang="en-US"/>
          </a:p>
        </p:txBody>
      </p:sp>
      <p:sp>
        <p:nvSpPr>
          <p:cNvPr id="11" name="TextBox 10"/>
          <p:cNvSpPr txBox="1"/>
          <p:nvPr userDrawn="1"/>
        </p:nvSpPr>
        <p:spPr>
          <a:xfrm>
            <a:off x="838200" y="6606670"/>
            <a:ext cx="914400" cy="215444"/>
          </a:xfrm>
          <a:prstGeom prst="rect">
            <a:avLst/>
          </a:prstGeom>
          <a:noFill/>
        </p:spPr>
        <p:txBody>
          <a:bodyPr wrap="square" rtlCol="0">
            <a:spAutoFit/>
          </a:bodyPr>
          <a:lstStyle/>
          <a:p>
            <a:r>
              <a:rPr lang="en-US" sz="800">
                <a:solidFill>
                  <a:srgbClr val="425563"/>
                </a:solidFill>
                <a:latin typeface="Arial" charset="0"/>
                <a:ea typeface="Arial" charset="0"/>
                <a:cs typeface="Arial" charset="0"/>
              </a:rPr>
              <a:t>[ </a:t>
            </a:r>
            <a:fld id="{8B40AF36-E6C1-CD42-B707-A7802A8239D8}" type="slidenum">
              <a:rPr lang="en-US" sz="800" smtClean="0">
                <a:solidFill>
                  <a:srgbClr val="425563"/>
                </a:solidFill>
                <a:latin typeface="Arial" charset="0"/>
                <a:ea typeface="Arial" charset="0"/>
                <a:cs typeface="Arial" charset="0"/>
              </a:rPr>
              <a:pPr/>
              <a:t>‹#›</a:t>
            </a:fld>
            <a:r>
              <a:rPr lang="en-US" sz="800" baseline="0">
                <a:solidFill>
                  <a:srgbClr val="425563"/>
                </a:solidFill>
                <a:latin typeface="Arial" charset="0"/>
                <a:ea typeface="Arial" charset="0"/>
                <a:cs typeface="Arial" charset="0"/>
              </a:rPr>
              <a:t> ]</a:t>
            </a:r>
            <a:endParaRPr lang="en-US" sz="800">
              <a:solidFill>
                <a:srgbClr val="425563"/>
              </a:solidFill>
              <a:latin typeface="Arial" charset="0"/>
              <a:ea typeface="Arial" charset="0"/>
              <a:cs typeface="Arial" charset="0"/>
            </a:endParaRPr>
          </a:p>
        </p:txBody>
      </p:sp>
    </p:spTree>
    <p:extLst>
      <p:ext uri="{BB962C8B-B14F-4D97-AF65-F5344CB8AC3E}">
        <p14:creationId xmlns:p14="http://schemas.microsoft.com/office/powerpoint/2010/main" val="28213702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2_Section Header">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a:xfrm>
            <a:off x="831851" y="1709740"/>
            <a:ext cx="10515600" cy="1830903"/>
          </a:xfrm>
          <a:prstGeom prst="rect">
            <a:avLst/>
          </a:prstGeom>
        </p:spPr>
        <p:txBody>
          <a:bodyPr anchor="b">
            <a:noAutofit/>
          </a:bodyPr>
          <a:lstStyle>
            <a:lvl1pPr>
              <a:defRPr sz="3200" b="1">
                <a:solidFill>
                  <a:schemeClr val="bg1"/>
                </a:solidFill>
                <a:latin typeface="Arial" charset="0"/>
                <a:ea typeface="Arial" charset="0"/>
                <a:cs typeface="Arial" charset="0"/>
              </a:defRPr>
            </a:lvl1pPr>
          </a:lstStyle>
          <a:p>
            <a:r>
              <a:rPr lang="en-US"/>
              <a:t>Click to edit Section Title</a:t>
            </a:r>
          </a:p>
        </p:txBody>
      </p:sp>
      <p:sp>
        <p:nvSpPr>
          <p:cNvPr id="3" name="Text Placeholder 2"/>
          <p:cNvSpPr>
            <a:spLocks noGrp="1"/>
          </p:cNvSpPr>
          <p:nvPr>
            <p:ph type="body" idx="1" hasCustomPrompt="1"/>
          </p:nvPr>
        </p:nvSpPr>
        <p:spPr>
          <a:xfrm>
            <a:off x="831851" y="3636337"/>
            <a:ext cx="10515600" cy="1297171"/>
          </a:xfrm>
          <a:prstGeom prst="rect">
            <a:avLst/>
          </a:prstGeom>
        </p:spPr>
        <p:txBody>
          <a:bodyPr/>
          <a:lstStyle>
            <a:lvl1pPr marL="0" indent="0">
              <a:buNone/>
              <a:defRPr sz="2400" b="0">
                <a:solidFill>
                  <a:srgbClr val="D0D3D4"/>
                </a:solidFill>
                <a:latin typeface="Arial" charset="0"/>
                <a:ea typeface="Arial" charset="0"/>
                <a:cs typeface="Arial"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a:t>Click to edit subtitle title</a:t>
            </a:r>
          </a:p>
        </p:txBody>
      </p:sp>
      <p:sp>
        <p:nvSpPr>
          <p:cNvPr id="8" name="Date Placeholder 3"/>
          <p:cNvSpPr txBox="1">
            <a:spLocks/>
          </p:cNvSpPr>
          <p:nvPr/>
        </p:nvSpPr>
        <p:spPr>
          <a:xfrm>
            <a:off x="838200" y="6176964"/>
            <a:ext cx="777949" cy="537430"/>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rgbClr val="42556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b="0">
                <a:solidFill>
                  <a:srgbClr val="D0D3D4"/>
                </a:solidFill>
                <a:latin typeface="Arial" charset="0"/>
                <a:ea typeface="Arial" charset="0"/>
                <a:cs typeface="Arial" charset="0"/>
              </a:rPr>
              <a:t>[ </a:t>
            </a:r>
            <a:fld id="{B14A1B9E-AD01-EA42-AD4A-22F202E87BE9}" type="slidenum">
              <a:rPr lang="en-US" sz="800" b="0" smtClean="0">
                <a:solidFill>
                  <a:srgbClr val="D0D3D4"/>
                </a:solidFill>
                <a:latin typeface="Arial" charset="0"/>
                <a:ea typeface="Arial" charset="0"/>
                <a:cs typeface="Arial" charset="0"/>
              </a:rPr>
              <a:t>‹#›</a:t>
            </a:fld>
            <a:r>
              <a:rPr lang="en-US" sz="800" b="0">
                <a:solidFill>
                  <a:srgbClr val="D0D3D4"/>
                </a:solidFill>
                <a:latin typeface="Arial" charset="0"/>
                <a:ea typeface="Arial" charset="0"/>
                <a:cs typeface="Arial" charset="0"/>
              </a:rPr>
              <a:t> ] </a:t>
            </a:r>
          </a:p>
        </p:txBody>
      </p:sp>
      <p:sp>
        <p:nvSpPr>
          <p:cNvPr id="10" name="TextBox 9"/>
          <p:cNvSpPr txBox="1"/>
          <p:nvPr/>
        </p:nvSpPr>
        <p:spPr>
          <a:xfrm>
            <a:off x="1729563" y="6337957"/>
            <a:ext cx="4761613" cy="215444"/>
          </a:xfrm>
          <a:prstGeom prst="rect">
            <a:avLst/>
          </a:prstGeom>
          <a:noFill/>
        </p:spPr>
        <p:txBody>
          <a:bodyPr wrap="square" rtlCol="0">
            <a:noAutofit/>
          </a:bodyPr>
          <a:lstStyle/>
          <a:p>
            <a:endParaRPr lang="en-US" sz="800">
              <a:solidFill>
                <a:srgbClr val="D0D3D4"/>
              </a:solidFill>
              <a:latin typeface="Arial" charset="0"/>
              <a:ea typeface="Arial" charset="0"/>
              <a:cs typeface="Arial" charset="0"/>
            </a:endParaRPr>
          </a:p>
        </p:txBody>
      </p:sp>
      <p:sp>
        <p:nvSpPr>
          <p:cNvPr id="7" name="TextBox 6">
            <a:extLst>
              <a:ext uri="{FF2B5EF4-FFF2-40B4-BE49-F238E27FC236}">
                <a16:creationId xmlns:a16="http://schemas.microsoft.com/office/drawing/2014/main" id="{940F58F7-A8DD-42E3-9DAC-85519F8403D8}"/>
              </a:ext>
            </a:extLst>
          </p:cNvPr>
          <p:cNvSpPr txBox="1"/>
          <p:nvPr userDrawn="1"/>
        </p:nvSpPr>
        <p:spPr>
          <a:xfrm>
            <a:off x="3220490" y="6591282"/>
            <a:ext cx="5751021" cy="230832"/>
          </a:xfrm>
          <a:prstGeom prst="rect">
            <a:avLst/>
          </a:prstGeom>
          <a:noFill/>
        </p:spPr>
        <p:txBody>
          <a:bodyPr wrap="square" rtlCol="0">
            <a:spAutoFit/>
          </a:bodyPr>
          <a:lstStyle/>
          <a:p>
            <a:r>
              <a:rPr lang="en-US" sz="900">
                <a:solidFill>
                  <a:schemeClr val="bg1"/>
                </a:solidFill>
                <a:latin typeface="Arial" panose="020B0604020202020204" pitchFamily="34" charset="0"/>
                <a:cs typeface="Arial" panose="020B0604020202020204" pitchFamily="34" charset="0"/>
              </a:rPr>
              <a:t>Confidential. For Internal Use Only. Do Not Copy, Display or Distribute Externally.</a:t>
            </a:r>
          </a:p>
        </p:txBody>
      </p:sp>
    </p:spTree>
    <p:extLst>
      <p:ext uri="{BB962C8B-B14F-4D97-AF65-F5344CB8AC3E}">
        <p14:creationId xmlns:p14="http://schemas.microsoft.com/office/powerpoint/2010/main" val="19385768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5_Title and 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380112"/>
            <a:ext cx="5181600" cy="4796853"/>
          </a:xfrm>
          <a:prstGeom prst="rect">
            <a:avLst/>
          </a:prstGeom>
        </p:spPr>
        <p:txBody>
          <a:bodyPr>
            <a:noAutofit/>
          </a:bodyPr>
          <a:lstStyle>
            <a:lvl1pPr marL="173831" indent="-173831">
              <a:buFont typeface="Arial" charset="0"/>
              <a:buChar char="•"/>
              <a:tabLst/>
              <a:defRPr sz="1350">
                <a:solidFill>
                  <a:srgbClr val="425563"/>
                </a:solidFill>
                <a:latin typeface="Arial" charset="0"/>
                <a:ea typeface="Arial" charset="0"/>
                <a:cs typeface="Arial" charset="0"/>
              </a:defRPr>
            </a:lvl1pPr>
            <a:lvl2pPr marL="435769" indent="-182166">
              <a:tabLst/>
              <a:defRPr sz="1200">
                <a:solidFill>
                  <a:srgbClr val="425563"/>
                </a:solidFill>
                <a:latin typeface="Arial" charset="0"/>
                <a:ea typeface="Arial" charset="0"/>
                <a:cs typeface="Arial" charset="0"/>
              </a:defRPr>
            </a:lvl2pPr>
            <a:lvl3pPr marL="690563" indent="-175022">
              <a:tabLst/>
              <a:defRPr sz="1200">
                <a:solidFill>
                  <a:srgbClr val="425563"/>
                </a:solidFill>
                <a:latin typeface="Arial" charset="0"/>
                <a:ea typeface="Arial" charset="0"/>
                <a:cs typeface="Arial" charset="0"/>
              </a:defRPr>
            </a:lvl3pPr>
            <a:lvl4pPr>
              <a:defRPr>
                <a:solidFill>
                  <a:srgbClr val="425563"/>
                </a:solidFill>
              </a:defRPr>
            </a:lvl4pPr>
            <a:lvl5pPr>
              <a:defRPr>
                <a:solidFill>
                  <a:srgbClr val="425563"/>
                </a:solidFill>
              </a:defRPr>
            </a:lvl5pPr>
          </a:lstStyle>
          <a:p>
            <a:pPr lvl="0"/>
            <a:r>
              <a:rPr lang="en-US"/>
              <a:t>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172200" y="1380112"/>
            <a:ext cx="5181600" cy="4796853"/>
          </a:xfrm>
          <a:prstGeom prst="rect">
            <a:avLst/>
          </a:prstGeom>
        </p:spPr>
        <p:txBody>
          <a:bodyPr>
            <a:noAutofit/>
          </a:bodyPr>
          <a:lstStyle>
            <a:lvl1pPr marL="173831" indent="-173831">
              <a:buFont typeface="Arial" charset="0"/>
              <a:buChar char="•"/>
              <a:tabLst/>
              <a:defRPr sz="1350">
                <a:solidFill>
                  <a:srgbClr val="425563"/>
                </a:solidFill>
                <a:latin typeface="Arial" charset="0"/>
                <a:ea typeface="Arial" charset="0"/>
                <a:cs typeface="Arial" charset="0"/>
              </a:defRPr>
            </a:lvl1pPr>
            <a:lvl2pPr marL="435769" indent="-173831">
              <a:tabLst/>
              <a:defRPr sz="1200">
                <a:solidFill>
                  <a:srgbClr val="425563"/>
                </a:solidFill>
                <a:latin typeface="Arial" charset="0"/>
                <a:ea typeface="Arial" charset="0"/>
                <a:cs typeface="Arial" charset="0"/>
              </a:defRPr>
            </a:lvl2pPr>
            <a:lvl3pPr marL="690563" indent="-175022">
              <a:tabLst/>
              <a:defRPr sz="1200">
                <a:solidFill>
                  <a:srgbClr val="425563"/>
                </a:solidFill>
                <a:latin typeface="Arial" charset="0"/>
                <a:ea typeface="Arial" charset="0"/>
                <a:cs typeface="Arial" charset="0"/>
              </a:defRPr>
            </a:lvl3pPr>
          </a:lstStyle>
          <a:p>
            <a:pPr lvl="0"/>
            <a:r>
              <a:rPr lang="en-US"/>
              <a:t>Edit Master text styles</a:t>
            </a:r>
          </a:p>
          <a:p>
            <a:pPr lvl="1"/>
            <a:r>
              <a:rPr lang="en-US"/>
              <a:t>Second level</a:t>
            </a:r>
          </a:p>
          <a:p>
            <a:pPr lvl="2"/>
            <a:r>
              <a:rPr lang="en-US"/>
              <a:t>Third level</a:t>
            </a:r>
          </a:p>
        </p:txBody>
      </p:sp>
      <p:sp>
        <p:nvSpPr>
          <p:cNvPr id="11" name="Title 10"/>
          <p:cNvSpPr>
            <a:spLocks noGrp="1"/>
          </p:cNvSpPr>
          <p:nvPr>
            <p:ph type="title"/>
          </p:nvPr>
        </p:nvSpPr>
        <p:spPr>
          <a:xfrm>
            <a:off x="838200" y="365127"/>
            <a:ext cx="10515600" cy="1014984"/>
          </a:xfrm>
          <a:prstGeom prst="rect">
            <a:avLst/>
          </a:prstGeom>
        </p:spPr>
        <p:txBody>
          <a:bodyPr>
            <a:noAutofit/>
          </a:bodyPr>
          <a:lstStyle>
            <a:lvl1pPr>
              <a:defRPr sz="2400" b="0" i="0" baseline="0">
                <a:solidFill>
                  <a:schemeClr val="tx2"/>
                </a:solidFill>
                <a:latin typeface="Arial" charset="0"/>
                <a:ea typeface="Arial" charset="0"/>
                <a:cs typeface="Arial" charset="0"/>
              </a:defRPr>
            </a:lvl1pPr>
          </a:lstStyle>
          <a:p>
            <a:r>
              <a:rPr lang="en-US"/>
              <a:t>Click to edit Master title style</a:t>
            </a:r>
          </a:p>
        </p:txBody>
      </p:sp>
      <p:sp>
        <p:nvSpPr>
          <p:cNvPr id="9" name="Text Placeholder 12"/>
          <p:cNvSpPr>
            <a:spLocks noGrp="1"/>
          </p:cNvSpPr>
          <p:nvPr>
            <p:ph type="body" sz="quarter" idx="12"/>
          </p:nvPr>
        </p:nvSpPr>
        <p:spPr>
          <a:xfrm>
            <a:off x="1772093" y="6176964"/>
            <a:ext cx="7668891" cy="393823"/>
          </a:xfrm>
          <a:prstGeom prst="rect">
            <a:avLst/>
          </a:prstGeom>
        </p:spPr>
        <p:txBody>
          <a:bodyPr anchor="ctr">
            <a:noAutofit/>
          </a:bodyPr>
          <a:lstStyle>
            <a:lvl1pPr marL="0" indent="0">
              <a:buNone/>
              <a:defRPr sz="600">
                <a:solidFill>
                  <a:srgbClr val="425563"/>
                </a:solidFill>
                <a:latin typeface="Arial" charset="0"/>
                <a:ea typeface="Arial" charset="0"/>
                <a:cs typeface="Arial" charset="0"/>
              </a:defRPr>
            </a:lvl1pPr>
            <a:lvl2pPr marL="342900" indent="0">
              <a:buNone/>
              <a:defRPr sz="600">
                <a:latin typeface="Arial" charset="0"/>
                <a:ea typeface="Arial" charset="0"/>
                <a:cs typeface="Arial" charset="0"/>
              </a:defRPr>
            </a:lvl2pPr>
            <a:lvl3pPr marL="685800" indent="0">
              <a:buNone/>
              <a:defRPr sz="600">
                <a:latin typeface="Arial" charset="0"/>
                <a:ea typeface="Arial" charset="0"/>
                <a:cs typeface="Arial" charset="0"/>
              </a:defRPr>
            </a:lvl3pPr>
            <a:lvl4pPr marL="1028700" indent="0">
              <a:buNone/>
              <a:defRPr sz="600">
                <a:latin typeface="Arial" charset="0"/>
                <a:ea typeface="Arial" charset="0"/>
                <a:cs typeface="Arial" charset="0"/>
              </a:defRPr>
            </a:lvl4pPr>
            <a:lvl5pPr marL="1371600" indent="0">
              <a:buNone/>
              <a:defRPr sz="600">
                <a:latin typeface="Arial" charset="0"/>
                <a:ea typeface="Arial" charset="0"/>
                <a:cs typeface="Arial" charset="0"/>
              </a:defRPr>
            </a:lvl5pPr>
          </a:lstStyle>
          <a:p>
            <a:pPr lvl="0"/>
            <a:endParaRPr lang="en-US"/>
          </a:p>
        </p:txBody>
      </p:sp>
    </p:spTree>
    <p:extLst>
      <p:ext uri="{BB962C8B-B14F-4D97-AF65-F5344CB8AC3E}">
        <p14:creationId xmlns:p14="http://schemas.microsoft.com/office/powerpoint/2010/main" val="12919724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a:xfrm>
            <a:off x="838200" y="365129"/>
            <a:ext cx="10515600" cy="1018197"/>
          </a:xfrm>
          <a:prstGeom prst="rect">
            <a:avLst/>
          </a:prstGeom>
        </p:spPr>
        <p:txBody>
          <a:bodyPr>
            <a:normAutofit/>
          </a:bodyPr>
          <a:lstStyle>
            <a:lvl1pPr>
              <a:defRPr sz="2250" b="0" i="0">
                <a:solidFill>
                  <a:srgbClr val="0082BA"/>
                </a:solidFill>
                <a:latin typeface="Arial" charset="0"/>
                <a:ea typeface="Arial" charset="0"/>
                <a:cs typeface="Arial" charset="0"/>
              </a:defRPr>
            </a:lvl1pPr>
          </a:lstStyle>
          <a:p>
            <a:r>
              <a:rPr lang="en-US"/>
              <a:t>Click to edit title</a:t>
            </a:r>
          </a:p>
        </p:txBody>
      </p:sp>
      <p:sp>
        <p:nvSpPr>
          <p:cNvPr id="3" name="Content Placeholder 2"/>
          <p:cNvSpPr>
            <a:spLocks noGrp="1"/>
          </p:cNvSpPr>
          <p:nvPr>
            <p:ph idx="1" hasCustomPrompt="1"/>
          </p:nvPr>
        </p:nvSpPr>
        <p:spPr>
          <a:xfrm>
            <a:off x="838200" y="1383323"/>
            <a:ext cx="10515600" cy="4793640"/>
          </a:xfrm>
          <a:prstGeom prst="rect">
            <a:avLst/>
          </a:prstGeom>
        </p:spPr>
        <p:txBody>
          <a:bodyPr>
            <a:normAutofit/>
          </a:bodyPr>
          <a:lstStyle>
            <a:lvl1pPr marL="257175" indent="-257175">
              <a:buFont typeface="Arial" panose="020B0604020202020204" pitchFamily="34" charset="0"/>
              <a:buChar char="•"/>
              <a:defRPr sz="1800" b="0" i="0">
                <a:solidFill>
                  <a:srgbClr val="425563"/>
                </a:solidFill>
                <a:latin typeface="Arial" charset="0"/>
                <a:ea typeface="Arial" charset="0"/>
                <a:cs typeface="Arial" charset="0"/>
              </a:defRPr>
            </a:lvl1pPr>
            <a:lvl2pPr marL="559594" indent="-216694" fontAlgn="ctr">
              <a:lnSpc>
                <a:spcPct val="100000"/>
              </a:lnSpc>
              <a:buFont typeface="Arial" charset="0"/>
              <a:buChar char="•"/>
              <a:tabLst/>
              <a:defRPr sz="1500" b="0" i="0">
                <a:solidFill>
                  <a:srgbClr val="425563"/>
                </a:solidFill>
                <a:latin typeface="Arial" charset="0"/>
                <a:ea typeface="Arial" charset="0"/>
                <a:cs typeface="Arial" charset="0"/>
              </a:defRPr>
            </a:lvl2pPr>
            <a:lvl3pPr marL="559594" indent="-216694">
              <a:tabLst/>
              <a:defRPr sz="1500" b="0" i="0">
                <a:solidFill>
                  <a:srgbClr val="425563"/>
                </a:solidFill>
                <a:latin typeface="Arial" charset="0"/>
                <a:ea typeface="Arial" charset="0"/>
                <a:cs typeface="Arial" charset="0"/>
              </a:defRPr>
            </a:lvl3pPr>
            <a:lvl4pPr>
              <a:defRPr>
                <a:solidFill>
                  <a:srgbClr val="425563"/>
                </a:solidFill>
              </a:defRPr>
            </a:lvl4pPr>
            <a:lvl5pPr>
              <a:defRPr>
                <a:solidFill>
                  <a:srgbClr val="425563"/>
                </a:solidFill>
              </a:defRPr>
            </a:lvl5pPr>
          </a:lstStyle>
          <a:p>
            <a:pPr lvl="0"/>
            <a:r>
              <a:rPr lang="en-US"/>
              <a:t>Click to edit text</a:t>
            </a:r>
          </a:p>
          <a:p>
            <a:pPr lvl="1"/>
            <a:r>
              <a:rPr lang="en-US"/>
              <a:t>Second level</a:t>
            </a:r>
          </a:p>
          <a:p>
            <a:pPr lvl="2"/>
            <a:r>
              <a:rPr lang="en-US"/>
              <a:t>Third level</a:t>
            </a:r>
          </a:p>
        </p:txBody>
      </p:sp>
      <p:sp>
        <p:nvSpPr>
          <p:cNvPr id="15" name="TextBox 14"/>
          <p:cNvSpPr txBox="1"/>
          <p:nvPr userDrawn="1"/>
        </p:nvSpPr>
        <p:spPr>
          <a:xfrm>
            <a:off x="838200" y="6606670"/>
            <a:ext cx="914400" cy="184666"/>
          </a:xfrm>
          <a:prstGeom prst="rect">
            <a:avLst/>
          </a:prstGeom>
          <a:noFill/>
        </p:spPr>
        <p:txBody>
          <a:bodyPr wrap="square" rtlCol="0">
            <a:spAutoFit/>
          </a:bodyPr>
          <a:lstStyle/>
          <a:p>
            <a:r>
              <a:rPr lang="en-US" sz="600">
                <a:solidFill>
                  <a:srgbClr val="425563"/>
                </a:solidFill>
                <a:latin typeface="Arial" charset="0"/>
                <a:ea typeface="Arial" charset="0"/>
                <a:cs typeface="Arial" charset="0"/>
              </a:rPr>
              <a:t>[ </a:t>
            </a:r>
            <a:fld id="{8B40AF36-E6C1-CD42-B707-A7802A8239D8}" type="slidenum">
              <a:rPr lang="en-US" sz="600" smtClean="0">
                <a:solidFill>
                  <a:srgbClr val="425563"/>
                </a:solidFill>
                <a:latin typeface="Arial" charset="0"/>
                <a:ea typeface="Arial" charset="0"/>
                <a:cs typeface="Arial" charset="0"/>
              </a:rPr>
              <a:pPr/>
              <a:t>‹#›</a:t>
            </a:fld>
            <a:r>
              <a:rPr lang="en-US" sz="600" baseline="0">
                <a:solidFill>
                  <a:srgbClr val="425563"/>
                </a:solidFill>
                <a:latin typeface="Arial" charset="0"/>
                <a:ea typeface="Arial" charset="0"/>
                <a:cs typeface="Arial" charset="0"/>
              </a:rPr>
              <a:t> ]</a:t>
            </a:r>
            <a:endParaRPr lang="en-US" sz="600">
              <a:solidFill>
                <a:srgbClr val="425563"/>
              </a:solidFill>
              <a:latin typeface="Arial" charset="0"/>
              <a:ea typeface="Arial" charset="0"/>
              <a:cs typeface="Arial" charset="0"/>
            </a:endParaRPr>
          </a:p>
        </p:txBody>
      </p:sp>
    </p:spTree>
    <p:extLst>
      <p:ext uri="{BB962C8B-B14F-4D97-AF65-F5344CB8AC3E}">
        <p14:creationId xmlns:p14="http://schemas.microsoft.com/office/powerpoint/2010/main" val="42841350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36FFF-C938-4F44-B1C9-C820A3BCDF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61D3A5D-F218-4163-8097-D64CF4EF077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D95CA9-7E7F-4F24-80C2-849F5BA2A7A1}"/>
              </a:ext>
            </a:extLst>
          </p:cNvPr>
          <p:cNvSpPr>
            <a:spLocks noGrp="1"/>
          </p:cNvSpPr>
          <p:nvPr>
            <p:ph type="dt" sz="half" idx="10"/>
          </p:nvPr>
        </p:nvSpPr>
        <p:spPr/>
        <p:txBody>
          <a:bodyPr/>
          <a:lstStyle/>
          <a:p>
            <a:fld id="{3E6C8C07-31C7-40E9-BB54-B81252735635}" type="datetimeFigureOut">
              <a:rPr lang="en-US" smtClean="0"/>
              <a:t>4/28/2022</a:t>
            </a:fld>
            <a:endParaRPr lang="en-US"/>
          </a:p>
        </p:txBody>
      </p:sp>
      <p:sp>
        <p:nvSpPr>
          <p:cNvPr id="5" name="Footer Placeholder 4">
            <a:extLst>
              <a:ext uri="{FF2B5EF4-FFF2-40B4-BE49-F238E27FC236}">
                <a16:creationId xmlns:a16="http://schemas.microsoft.com/office/drawing/2014/main" id="{C182E386-9CEE-4E60-9BCF-CD232B08D9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7E3EED-4966-458D-8E53-BBF0BC1105DD}"/>
              </a:ext>
            </a:extLst>
          </p:cNvPr>
          <p:cNvSpPr>
            <a:spLocks noGrp="1"/>
          </p:cNvSpPr>
          <p:nvPr>
            <p:ph type="sldNum" sz="quarter" idx="12"/>
          </p:nvPr>
        </p:nvSpPr>
        <p:spPr/>
        <p:txBody>
          <a:bodyPr/>
          <a:lstStyle/>
          <a:p>
            <a:fld id="{F35E19B3-83AF-462D-88ED-75C02B0D1195}" type="slidenum">
              <a:rPr lang="en-US" smtClean="0"/>
              <a:t>‹#›</a:t>
            </a:fld>
            <a:endParaRPr lang="en-US"/>
          </a:p>
        </p:txBody>
      </p:sp>
    </p:spTree>
    <p:extLst>
      <p:ext uri="{BB962C8B-B14F-4D97-AF65-F5344CB8AC3E}">
        <p14:creationId xmlns:p14="http://schemas.microsoft.com/office/powerpoint/2010/main" val="242436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36FFF-C938-4F44-B1C9-C820A3BCDF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61D3A5D-F218-4163-8097-D64CF4EF077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D95CA9-7E7F-4F24-80C2-849F5BA2A7A1}"/>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C182E386-9CEE-4E60-9BCF-CD232B08D9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7E3EED-4966-458D-8E53-BBF0BC1105DD}"/>
              </a:ext>
            </a:extLst>
          </p:cNvPr>
          <p:cNvSpPr>
            <a:spLocks noGrp="1"/>
          </p:cNvSpPr>
          <p:nvPr>
            <p:ph type="sldNum" sz="quarter" idx="12"/>
          </p:nvPr>
        </p:nvSpPr>
        <p:spPr/>
        <p:txBody>
          <a:bodyPr/>
          <a:lstStyle/>
          <a:p>
            <a:fld id="{F35E19B3-83AF-462D-88ED-75C02B0D1195}" type="slidenum">
              <a:rPr lang="en-US" smtClean="0"/>
              <a:t>‹#›</a:t>
            </a:fld>
            <a:endParaRPr lang="en-US"/>
          </a:p>
        </p:txBody>
      </p:sp>
    </p:spTree>
    <p:extLst>
      <p:ext uri="{BB962C8B-B14F-4D97-AF65-F5344CB8AC3E}">
        <p14:creationId xmlns:p14="http://schemas.microsoft.com/office/powerpoint/2010/main" val="10817880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7"/>
            <a:ext cx="10515600" cy="1018197"/>
          </a:xfrm>
          <a:prstGeom prst="rect">
            <a:avLst/>
          </a:prstGeom>
        </p:spPr>
        <p:txBody>
          <a:bodyPr>
            <a:noAutofit/>
          </a:bodyPr>
          <a:lstStyle>
            <a:lvl1pPr>
              <a:defRPr sz="3200" b="0" i="0">
                <a:solidFill>
                  <a:schemeClr val="tx2"/>
                </a:solidFill>
                <a:latin typeface="Arial" charset="0"/>
                <a:ea typeface="Arial" charset="0"/>
                <a:cs typeface="Arial" charset="0"/>
              </a:defRPr>
            </a:lvl1pPr>
          </a:lstStyle>
          <a:p>
            <a:r>
              <a:rPr lang="en-US"/>
              <a:t>Click to edit title</a:t>
            </a:r>
          </a:p>
        </p:txBody>
      </p:sp>
      <p:sp>
        <p:nvSpPr>
          <p:cNvPr id="3" name="Content Placeholder 2"/>
          <p:cNvSpPr>
            <a:spLocks noGrp="1"/>
          </p:cNvSpPr>
          <p:nvPr>
            <p:ph idx="1" hasCustomPrompt="1"/>
          </p:nvPr>
        </p:nvSpPr>
        <p:spPr>
          <a:xfrm>
            <a:off x="838200" y="1383323"/>
            <a:ext cx="10515600" cy="4793640"/>
          </a:xfrm>
          <a:prstGeom prst="rect">
            <a:avLst/>
          </a:prstGeom>
        </p:spPr>
        <p:txBody>
          <a:bodyPr>
            <a:noAutofit/>
          </a:bodyPr>
          <a:lstStyle>
            <a:lvl1pPr marL="0" indent="0">
              <a:buNone/>
              <a:defRPr sz="1800" b="0" i="0">
                <a:solidFill>
                  <a:srgbClr val="425563"/>
                </a:solidFill>
                <a:latin typeface="Arial" charset="0"/>
                <a:ea typeface="Arial" charset="0"/>
                <a:cs typeface="Arial" charset="0"/>
              </a:defRPr>
            </a:lvl1pPr>
            <a:lvl2pPr marL="750888" indent="-285750" fontAlgn="ctr">
              <a:lnSpc>
                <a:spcPct val="100000"/>
              </a:lnSpc>
              <a:buFont typeface="Arial" charset="0"/>
              <a:buChar char="•"/>
              <a:tabLst/>
              <a:defRPr sz="1600" b="0" i="0">
                <a:solidFill>
                  <a:srgbClr val="425563"/>
                </a:solidFill>
                <a:latin typeface="Arial" charset="0"/>
                <a:ea typeface="Arial" charset="0"/>
                <a:cs typeface="Arial" charset="0"/>
              </a:defRPr>
            </a:lvl2pPr>
            <a:lvl3pPr marL="920750" indent="-222250">
              <a:tabLst/>
              <a:defRPr sz="1600" b="0" i="0">
                <a:solidFill>
                  <a:srgbClr val="425563"/>
                </a:solidFill>
                <a:latin typeface="Arial" charset="0"/>
                <a:ea typeface="Arial" charset="0"/>
                <a:cs typeface="Arial" charset="0"/>
              </a:defRPr>
            </a:lvl3pPr>
            <a:lvl4pPr>
              <a:defRPr>
                <a:solidFill>
                  <a:srgbClr val="425563"/>
                </a:solidFill>
              </a:defRPr>
            </a:lvl4pPr>
            <a:lvl5pPr>
              <a:defRPr>
                <a:solidFill>
                  <a:srgbClr val="425563"/>
                </a:solidFill>
              </a:defRPr>
            </a:lvl5pPr>
          </a:lstStyle>
          <a:p>
            <a:pPr lvl="0"/>
            <a:r>
              <a:rPr lang="en-US"/>
              <a:t>Click to edit text</a:t>
            </a:r>
          </a:p>
          <a:p>
            <a:pPr lvl="1"/>
            <a:r>
              <a:rPr lang="en-US"/>
              <a:t>Second level</a:t>
            </a:r>
          </a:p>
          <a:p>
            <a:pPr lvl="2"/>
            <a:r>
              <a:rPr lang="en-US"/>
              <a:t>Third level</a:t>
            </a:r>
          </a:p>
          <a:p>
            <a:pPr lvl="0"/>
            <a:r>
              <a:rPr lang="en-US"/>
              <a:t>Click to edit text</a:t>
            </a:r>
          </a:p>
          <a:p>
            <a:pPr lvl="1"/>
            <a:r>
              <a:rPr lang="en-US"/>
              <a:t>Second level</a:t>
            </a:r>
          </a:p>
          <a:p>
            <a:pPr lvl="2"/>
            <a:r>
              <a:rPr lang="en-US"/>
              <a:t>Third level</a:t>
            </a:r>
          </a:p>
          <a:p>
            <a:pPr lvl="0"/>
            <a:r>
              <a:rPr lang="en-US"/>
              <a:t>Click to edit text</a:t>
            </a:r>
          </a:p>
          <a:p>
            <a:pPr lvl="0"/>
            <a:r>
              <a:rPr lang="en-US"/>
              <a:t>Click to edit text</a:t>
            </a:r>
          </a:p>
        </p:txBody>
      </p:sp>
      <p:sp>
        <p:nvSpPr>
          <p:cNvPr id="12" name="Text Placeholder 12"/>
          <p:cNvSpPr>
            <a:spLocks noGrp="1"/>
          </p:cNvSpPr>
          <p:nvPr>
            <p:ph type="body" sz="quarter" idx="12" hasCustomPrompt="1"/>
          </p:nvPr>
        </p:nvSpPr>
        <p:spPr>
          <a:xfrm>
            <a:off x="1772093" y="6176963"/>
            <a:ext cx="7668891" cy="393822"/>
          </a:xfrm>
          <a:prstGeom prst="rect">
            <a:avLst/>
          </a:prstGeom>
        </p:spPr>
        <p:txBody>
          <a:bodyPr anchor="ctr">
            <a:noAutofit/>
          </a:bodyPr>
          <a:lstStyle>
            <a:lvl1pPr marL="0" indent="0">
              <a:buNone/>
              <a:defRPr sz="800">
                <a:solidFill>
                  <a:srgbClr val="425563"/>
                </a:solidFill>
                <a:latin typeface="Arial" charset="0"/>
                <a:ea typeface="Arial" charset="0"/>
                <a:cs typeface="Arial" charset="0"/>
              </a:defRPr>
            </a:lvl1pPr>
            <a:lvl2pPr marL="457200" indent="0">
              <a:buNone/>
              <a:defRPr sz="800">
                <a:latin typeface="Arial" charset="0"/>
                <a:ea typeface="Arial" charset="0"/>
                <a:cs typeface="Arial" charset="0"/>
              </a:defRPr>
            </a:lvl2pPr>
            <a:lvl3pPr marL="914400" indent="0">
              <a:buNone/>
              <a:defRPr sz="800">
                <a:latin typeface="Arial" charset="0"/>
                <a:ea typeface="Arial" charset="0"/>
                <a:cs typeface="Arial" charset="0"/>
              </a:defRPr>
            </a:lvl3pPr>
            <a:lvl4pPr marL="1371600" indent="0">
              <a:buNone/>
              <a:defRPr sz="800">
                <a:latin typeface="Arial" charset="0"/>
                <a:ea typeface="Arial" charset="0"/>
                <a:cs typeface="Arial" charset="0"/>
              </a:defRPr>
            </a:lvl4pPr>
            <a:lvl5pPr marL="1828800" indent="0">
              <a:buNone/>
              <a:defRPr sz="800">
                <a:latin typeface="Arial" charset="0"/>
                <a:ea typeface="Arial" charset="0"/>
                <a:cs typeface="Arial" charset="0"/>
              </a:defRPr>
            </a:lvl5pPr>
          </a:lstStyle>
          <a:p>
            <a:pPr lvl="0"/>
            <a:r>
              <a:rPr lang="en-US"/>
              <a:t>Footer</a:t>
            </a:r>
          </a:p>
        </p:txBody>
      </p:sp>
      <p:sp>
        <p:nvSpPr>
          <p:cNvPr id="11" name="TextBox 10"/>
          <p:cNvSpPr txBox="1"/>
          <p:nvPr/>
        </p:nvSpPr>
        <p:spPr>
          <a:xfrm>
            <a:off x="838200" y="6606670"/>
            <a:ext cx="914400" cy="215444"/>
          </a:xfrm>
          <a:prstGeom prst="rect">
            <a:avLst/>
          </a:prstGeom>
          <a:noFill/>
        </p:spPr>
        <p:txBody>
          <a:bodyPr wrap="square" rtlCol="0">
            <a:spAutoFit/>
          </a:bodyPr>
          <a:lstStyle/>
          <a:p>
            <a:r>
              <a:rPr lang="en-US" sz="800">
                <a:solidFill>
                  <a:srgbClr val="425563"/>
                </a:solidFill>
                <a:latin typeface="Arial" charset="0"/>
                <a:ea typeface="Arial" charset="0"/>
                <a:cs typeface="Arial" charset="0"/>
              </a:rPr>
              <a:t>[ </a:t>
            </a:r>
            <a:fld id="{8B40AF36-E6C1-CD42-B707-A7802A8239D8}" type="slidenum">
              <a:rPr lang="en-US" sz="800" smtClean="0">
                <a:solidFill>
                  <a:srgbClr val="425563"/>
                </a:solidFill>
                <a:latin typeface="Arial" charset="0"/>
                <a:ea typeface="Arial" charset="0"/>
                <a:cs typeface="Arial" charset="0"/>
              </a:rPr>
              <a:pPr/>
              <a:t>‹#›</a:t>
            </a:fld>
            <a:r>
              <a:rPr lang="en-US" sz="800" baseline="0">
                <a:solidFill>
                  <a:srgbClr val="425563"/>
                </a:solidFill>
                <a:latin typeface="Arial" charset="0"/>
                <a:ea typeface="Arial" charset="0"/>
                <a:cs typeface="Arial" charset="0"/>
              </a:rPr>
              <a:t> ]</a:t>
            </a:r>
            <a:endParaRPr lang="en-US" sz="800">
              <a:solidFill>
                <a:srgbClr val="425563"/>
              </a:solidFill>
              <a:latin typeface="Arial" charset="0"/>
              <a:ea typeface="Arial" charset="0"/>
              <a:cs typeface="Arial" charset="0"/>
            </a:endParaRPr>
          </a:p>
        </p:txBody>
      </p:sp>
    </p:spTree>
    <p:extLst>
      <p:ext uri="{BB962C8B-B14F-4D97-AF65-F5344CB8AC3E}">
        <p14:creationId xmlns:p14="http://schemas.microsoft.com/office/powerpoint/2010/main" val="27799861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4_Title and 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838200" y="1380111"/>
            <a:ext cx="5181600" cy="4796853"/>
          </a:xfrm>
          <a:prstGeom prst="rect">
            <a:avLst/>
          </a:prstGeom>
        </p:spPr>
        <p:txBody>
          <a:bodyPr>
            <a:noAutofit/>
          </a:bodyPr>
          <a:lstStyle>
            <a:lvl1pPr marL="231775" indent="-231775">
              <a:buFont typeface="Arial" charset="0"/>
              <a:buChar char="•"/>
              <a:tabLst/>
              <a:defRPr sz="1800">
                <a:solidFill>
                  <a:srgbClr val="425563"/>
                </a:solidFill>
                <a:latin typeface="Arial" charset="0"/>
                <a:ea typeface="Arial" charset="0"/>
                <a:cs typeface="Arial" charset="0"/>
              </a:defRPr>
            </a:lvl1pPr>
            <a:lvl2pPr marL="581025" indent="-242888">
              <a:tabLst/>
              <a:defRPr sz="1600">
                <a:solidFill>
                  <a:srgbClr val="425563"/>
                </a:solidFill>
                <a:latin typeface="Arial" charset="0"/>
                <a:ea typeface="Arial" charset="0"/>
                <a:cs typeface="Arial" charset="0"/>
              </a:defRPr>
            </a:lvl2pPr>
            <a:lvl3pPr marL="920750" indent="-233363">
              <a:tabLst/>
              <a:defRPr sz="1600">
                <a:solidFill>
                  <a:srgbClr val="425563"/>
                </a:solidFill>
                <a:latin typeface="Arial" charset="0"/>
                <a:ea typeface="Arial" charset="0"/>
                <a:cs typeface="Arial" charset="0"/>
              </a:defRPr>
            </a:lvl3pPr>
            <a:lvl4pPr>
              <a:defRPr>
                <a:solidFill>
                  <a:srgbClr val="425563"/>
                </a:solidFill>
              </a:defRPr>
            </a:lvl4pPr>
            <a:lvl5pPr>
              <a:defRPr>
                <a:solidFill>
                  <a:srgbClr val="425563"/>
                </a:solidFill>
              </a:defRPr>
            </a:lvl5pPr>
          </a:lstStyle>
          <a:p>
            <a:pPr lvl="0"/>
            <a:r>
              <a:rPr lang="en-US"/>
              <a:t>Click to edit text</a:t>
            </a:r>
          </a:p>
          <a:p>
            <a:pPr lvl="1"/>
            <a:r>
              <a:rPr lang="en-US"/>
              <a:t>Click to edit text Second level</a:t>
            </a:r>
          </a:p>
          <a:p>
            <a:pPr lvl="2"/>
            <a:r>
              <a:rPr lang="en-US"/>
              <a:t>Click to edit text Third level</a:t>
            </a:r>
          </a:p>
        </p:txBody>
      </p:sp>
      <p:sp>
        <p:nvSpPr>
          <p:cNvPr id="4" name="Content Placeholder 3"/>
          <p:cNvSpPr>
            <a:spLocks noGrp="1"/>
          </p:cNvSpPr>
          <p:nvPr>
            <p:ph sz="half" idx="2" hasCustomPrompt="1"/>
          </p:nvPr>
        </p:nvSpPr>
        <p:spPr>
          <a:xfrm>
            <a:off x="6172200" y="1380111"/>
            <a:ext cx="5181600" cy="4796853"/>
          </a:xfrm>
          <a:prstGeom prst="rect">
            <a:avLst/>
          </a:prstGeom>
        </p:spPr>
        <p:txBody>
          <a:bodyPr>
            <a:noAutofit/>
          </a:bodyPr>
          <a:lstStyle>
            <a:lvl1pPr marL="231775" indent="-231775">
              <a:buFont typeface="Arial" charset="0"/>
              <a:buChar char="•"/>
              <a:tabLst/>
              <a:defRPr sz="1800">
                <a:solidFill>
                  <a:srgbClr val="425563"/>
                </a:solidFill>
                <a:latin typeface="Arial" charset="0"/>
                <a:ea typeface="Arial" charset="0"/>
                <a:cs typeface="Arial" charset="0"/>
              </a:defRPr>
            </a:lvl1pPr>
            <a:lvl2pPr marL="581025" indent="-231775">
              <a:tabLst/>
              <a:defRPr sz="1600">
                <a:solidFill>
                  <a:srgbClr val="425563"/>
                </a:solidFill>
                <a:latin typeface="Arial" charset="0"/>
                <a:ea typeface="Arial" charset="0"/>
                <a:cs typeface="Arial" charset="0"/>
              </a:defRPr>
            </a:lvl2pPr>
            <a:lvl3pPr marL="920750" indent="-233363">
              <a:tabLst/>
              <a:defRPr sz="1600">
                <a:solidFill>
                  <a:srgbClr val="425563"/>
                </a:solidFill>
                <a:latin typeface="Arial" charset="0"/>
                <a:ea typeface="Arial" charset="0"/>
                <a:cs typeface="Arial" charset="0"/>
              </a:defRPr>
            </a:lvl3pPr>
          </a:lstStyle>
          <a:p>
            <a:pPr lvl="0"/>
            <a:r>
              <a:rPr lang="en-US"/>
              <a:t>Click to edit text/add photo(s)</a:t>
            </a:r>
          </a:p>
          <a:p>
            <a:pPr lvl="1"/>
            <a:r>
              <a:rPr lang="en-US"/>
              <a:t>Click to edit text Second level</a:t>
            </a:r>
          </a:p>
          <a:p>
            <a:pPr lvl="2"/>
            <a:r>
              <a:rPr lang="en-US"/>
              <a:t>Click to edit text Third level</a:t>
            </a:r>
          </a:p>
        </p:txBody>
      </p:sp>
      <p:sp>
        <p:nvSpPr>
          <p:cNvPr id="11" name="Title 10"/>
          <p:cNvSpPr>
            <a:spLocks noGrp="1"/>
          </p:cNvSpPr>
          <p:nvPr>
            <p:ph type="title" hasCustomPrompt="1"/>
          </p:nvPr>
        </p:nvSpPr>
        <p:spPr>
          <a:xfrm>
            <a:off x="838200" y="365126"/>
            <a:ext cx="10515600" cy="1014984"/>
          </a:xfrm>
          <a:prstGeom prst="rect">
            <a:avLst/>
          </a:prstGeom>
        </p:spPr>
        <p:txBody>
          <a:bodyPr>
            <a:noAutofit/>
          </a:bodyPr>
          <a:lstStyle>
            <a:lvl1pPr>
              <a:defRPr sz="3200" b="0" i="0" baseline="0">
                <a:solidFill>
                  <a:schemeClr val="tx2"/>
                </a:solidFill>
                <a:latin typeface="Arial" charset="0"/>
                <a:ea typeface="Arial" charset="0"/>
                <a:cs typeface="Arial" charset="0"/>
              </a:defRPr>
            </a:lvl1pPr>
          </a:lstStyle>
          <a:p>
            <a:r>
              <a:rPr lang="en-US"/>
              <a:t>Click to edit title</a:t>
            </a:r>
          </a:p>
        </p:txBody>
      </p:sp>
      <p:sp>
        <p:nvSpPr>
          <p:cNvPr id="9" name="Text Placeholder 12"/>
          <p:cNvSpPr>
            <a:spLocks noGrp="1"/>
          </p:cNvSpPr>
          <p:nvPr>
            <p:ph type="body" sz="quarter" idx="12" hasCustomPrompt="1"/>
          </p:nvPr>
        </p:nvSpPr>
        <p:spPr>
          <a:xfrm>
            <a:off x="1772093" y="6176963"/>
            <a:ext cx="7668891" cy="393822"/>
          </a:xfrm>
          <a:prstGeom prst="rect">
            <a:avLst/>
          </a:prstGeom>
        </p:spPr>
        <p:txBody>
          <a:bodyPr anchor="ctr">
            <a:noAutofit/>
          </a:bodyPr>
          <a:lstStyle>
            <a:lvl1pPr marL="0" indent="0">
              <a:buNone/>
              <a:defRPr sz="800">
                <a:solidFill>
                  <a:srgbClr val="425563"/>
                </a:solidFill>
                <a:latin typeface="Arial" charset="0"/>
                <a:ea typeface="Arial" charset="0"/>
                <a:cs typeface="Arial" charset="0"/>
              </a:defRPr>
            </a:lvl1pPr>
            <a:lvl2pPr marL="457200" indent="0">
              <a:buNone/>
              <a:defRPr sz="800">
                <a:latin typeface="Arial" charset="0"/>
                <a:ea typeface="Arial" charset="0"/>
                <a:cs typeface="Arial" charset="0"/>
              </a:defRPr>
            </a:lvl2pPr>
            <a:lvl3pPr marL="914400" indent="0">
              <a:buNone/>
              <a:defRPr sz="800">
                <a:latin typeface="Arial" charset="0"/>
                <a:ea typeface="Arial" charset="0"/>
                <a:cs typeface="Arial" charset="0"/>
              </a:defRPr>
            </a:lvl3pPr>
            <a:lvl4pPr marL="1371600" indent="0">
              <a:buNone/>
              <a:defRPr sz="800">
                <a:latin typeface="Arial" charset="0"/>
                <a:ea typeface="Arial" charset="0"/>
                <a:cs typeface="Arial" charset="0"/>
              </a:defRPr>
            </a:lvl4pPr>
            <a:lvl5pPr marL="1828800" indent="0">
              <a:buNone/>
              <a:defRPr sz="800">
                <a:latin typeface="Arial" charset="0"/>
                <a:ea typeface="Arial" charset="0"/>
                <a:cs typeface="Arial" charset="0"/>
              </a:defRPr>
            </a:lvl5pPr>
          </a:lstStyle>
          <a:p>
            <a:pPr lvl="0"/>
            <a:r>
              <a:rPr lang="en-US"/>
              <a:t>Footer</a:t>
            </a:r>
          </a:p>
        </p:txBody>
      </p:sp>
      <p:sp>
        <p:nvSpPr>
          <p:cNvPr id="14" name="TextBox 13"/>
          <p:cNvSpPr txBox="1"/>
          <p:nvPr/>
        </p:nvSpPr>
        <p:spPr>
          <a:xfrm>
            <a:off x="838200" y="6606670"/>
            <a:ext cx="914400" cy="215444"/>
          </a:xfrm>
          <a:prstGeom prst="rect">
            <a:avLst/>
          </a:prstGeom>
          <a:noFill/>
        </p:spPr>
        <p:txBody>
          <a:bodyPr wrap="square" rtlCol="0">
            <a:spAutoFit/>
          </a:bodyPr>
          <a:lstStyle/>
          <a:p>
            <a:r>
              <a:rPr lang="en-US" sz="800">
                <a:solidFill>
                  <a:srgbClr val="425563"/>
                </a:solidFill>
                <a:latin typeface="Arial" charset="0"/>
                <a:ea typeface="Arial" charset="0"/>
                <a:cs typeface="Arial" charset="0"/>
              </a:rPr>
              <a:t>[ </a:t>
            </a:r>
            <a:fld id="{8B40AF36-E6C1-CD42-B707-A7802A8239D8}" type="slidenum">
              <a:rPr lang="en-US" sz="800" smtClean="0">
                <a:solidFill>
                  <a:srgbClr val="425563"/>
                </a:solidFill>
                <a:latin typeface="Arial" charset="0"/>
                <a:ea typeface="Arial" charset="0"/>
                <a:cs typeface="Arial" charset="0"/>
              </a:rPr>
              <a:pPr/>
              <a:t>‹#›</a:t>
            </a:fld>
            <a:r>
              <a:rPr lang="en-US" sz="800" baseline="0">
                <a:solidFill>
                  <a:srgbClr val="425563"/>
                </a:solidFill>
                <a:latin typeface="Arial" charset="0"/>
                <a:ea typeface="Arial" charset="0"/>
                <a:cs typeface="Arial" charset="0"/>
              </a:rPr>
              <a:t> ]</a:t>
            </a:r>
            <a:endParaRPr lang="en-US" sz="800">
              <a:solidFill>
                <a:srgbClr val="425563"/>
              </a:solidFill>
              <a:latin typeface="Arial" charset="0"/>
              <a:ea typeface="Arial" charset="0"/>
              <a:cs typeface="Arial" charset="0"/>
            </a:endParaRPr>
          </a:p>
        </p:txBody>
      </p:sp>
    </p:spTree>
    <p:extLst>
      <p:ext uri="{BB962C8B-B14F-4D97-AF65-F5344CB8AC3E}">
        <p14:creationId xmlns:p14="http://schemas.microsoft.com/office/powerpoint/2010/main" val="6043915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4_Title and 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7"/>
            <a:ext cx="10515600" cy="1018197"/>
          </a:xfrm>
          <a:prstGeom prst="rect">
            <a:avLst/>
          </a:prstGeom>
        </p:spPr>
        <p:txBody>
          <a:bodyPr>
            <a:noAutofit/>
          </a:bodyPr>
          <a:lstStyle>
            <a:lvl1pPr>
              <a:defRPr sz="3200" b="0" i="0">
                <a:solidFill>
                  <a:schemeClr val="tx2"/>
                </a:solidFill>
                <a:latin typeface="Arial" charset="0"/>
                <a:ea typeface="Arial" charset="0"/>
                <a:cs typeface="Arial" charset="0"/>
              </a:defRPr>
            </a:lvl1pPr>
          </a:lstStyle>
          <a:p>
            <a:r>
              <a:rPr lang="en-US"/>
              <a:t>Click to edit title</a:t>
            </a:r>
          </a:p>
        </p:txBody>
      </p:sp>
      <p:sp>
        <p:nvSpPr>
          <p:cNvPr id="3" name="Content Placeholder 2"/>
          <p:cNvSpPr>
            <a:spLocks noGrp="1"/>
          </p:cNvSpPr>
          <p:nvPr>
            <p:ph idx="1" hasCustomPrompt="1"/>
          </p:nvPr>
        </p:nvSpPr>
        <p:spPr>
          <a:xfrm>
            <a:off x="838200" y="1383323"/>
            <a:ext cx="10515600" cy="4793640"/>
          </a:xfrm>
          <a:prstGeom prst="rect">
            <a:avLst/>
          </a:prstGeom>
        </p:spPr>
        <p:txBody>
          <a:bodyPr>
            <a:noAutofit/>
          </a:bodyPr>
          <a:lstStyle>
            <a:lvl1pPr marL="0" indent="0">
              <a:buNone/>
              <a:defRPr sz="1800" b="0" i="0">
                <a:solidFill>
                  <a:srgbClr val="425563"/>
                </a:solidFill>
                <a:latin typeface="Arial" charset="0"/>
                <a:ea typeface="Arial" charset="0"/>
                <a:cs typeface="Arial" charset="0"/>
              </a:defRPr>
            </a:lvl1pPr>
            <a:lvl2pPr marL="242888" indent="0">
              <a:buFontTx/>
              <a:buNone/>
              <a:tabLst/>
              <a:defRPr sz="1600" b="0" i="0">
                <a:solidFill>
                  <a:srgbClr val="425563"/>
                </a:solidFill>
                <a:latin typeface="Arial" charset="0"/>
                <a:ea typeface="Arial" charset="0"/>
                <a:cs typeface="Arial" charset="0"/>
              </a:defRPr>
            </a:lvl2pPr>
            <a:lvl3pPr marL="698500" indent="0">
              <a:buFontTx/>
              <a:buNone/>
              <a:tabLst/>
              <a:defRPr sz="1600" b="0" i="0">
                <a:solidFill>
                  <a:srgbClr val="425563"/>
                </a:solidFill>
                <a:latin typeface="Arial" charset="0"/>
                <a:ea typeface="Arial" charset="0"/>
                <a:cs typeface="Arial" charset="0"/>
              </a:defRPr>
            </a:lvl3pPr>
            <a:lvl4pPr>
              <a:defRPr>
                <a:solidFill>
                  <a:srgbClr val="425563"/>
                </a:solidFill>
              </a:defRPr>
            </a:lvl4pPr>
            <a:lvl5pPr>
              <a:defRPr>
                <a:solidFill>
                  <a:srgbClr val="425563"/>
                </a:solidFill>
              </a:defRPr>
            </a:lvl5pPr>
          </a:lstStyle>
          <a:p>
            <a:pPr lvl="0"/>
            <a:r>
              <a:rPr lang="en-US"/>
              <a:t>Click to edit text</a:t>
            </a:r>
          </a:p>
          <a:p>
            <a:pPr lvl="1"/>
            <a:r>
              <a:rPr lang="en-US"/>
              <a:t>Second level</a:t>
            </a:r>
          </a:p>
        </p:txBody>
      </p:sp>
      <p:sp>
        <p:nvSpPr>
          <p:cNvPr id="8" name="Text Placeholder 12"/>
          <p:cNvSpPr>
            <a:spLocks noGrp="1"/>
          </p:cNvSpPr>
          <p:nvPr>
            <p:ph type="body" sz="quarter" idx="12" hasCustomPrompt="1"/>
          </p:nvPr>
        </p:nvSpPr>
        <p:spPr>
          <a:xfrm>
            <a:off x="1772093" y="6176963"/>
            <a:ext cx="7668891" cy="393822"/>
          </a:xfrm>
          <a:prstGeom prst="rect">
            <a:avLst/>
          </a:prstGeom>
        </p:spPr>
        <p:txBody>
          <a:bodyPr anchor="ctr">
            <a:noAutofit/>
          </a:bodyPr>
          <a:lstStyle>
            <a:lvl1pPr marL="0" indent="0">
              <a:buNone/>
              <a:defRPr sz="800">
                <a:solidFill>
                  <a:srgbClr val="425563"/>
                </a:solidFill>
                <a:latin typeface="Arial" charset="0"/>
                <a:ea typeface="Arial" charset="0"/>
                <a:cs typeface="Arial" charset="0"/>
              </a:defRPr>
            </a:lvl1pPr>
            <a:lvl2pPr marL="457200" indent="0">
              <a:buNone/>
              <a:defRPr sz="800">
                <a:latin typeface="Arial" charset="0"/>
                <a:ea typeface="Arial" charset="0"/>
                <a:cs typeface="Arial" charset="0"/>
              </a:defRPr>
            </a:lvl2pPr>
            <a:lvl3pPr marL="914400" indent="0">
              <a:buNone/>
              <a:defRPr sz="800">
                <a:latin typeface="Arial" charset="0"/>
                <a:ea typeface="Arial" charset="0"/>
                <a:cs typeface="Arial" charset="0"/>
              </a:defRPr>
            </a:lvl3pPr>
            <a:lvl4pPr marL="1371600" indent="0">
              <a:buNone/>
              <a:defRPr sz="800">
                <a:latin typeface="Arial" charset="0"/>
                <a:ea typeface="Arial" charset="0"/>
                <a:cs typeface="Arial" charset="0"/>
              </a:defRPr>
            </a:lvl4pPr>
            <a:lvl5pPr marL="1828800" indent="0">
              <a:buNone/>
              <a:defRPr sz="800">
                <a:latin typeface="Arial" charset="0"/>
                <a:ea typeface="Arial" charset="0"/>
                <a:cs typeface="Arial" charset="0"/>
              </a:defRPr>
            </a:lvl5pPr>
          </a:lstStyle>
          <a:p>
            <a:pPr lvl="0"/>
            <a:r>
              <a:rPr lang="en-US"/>
              <a:t>Footer</a:t>
            </a:r>
          </a:p>
        </p:txBody>
      </p:sp>
      <p:sp>
        <p:nvSpPr>
          <p:cNvPr id="12" name="TextBox 11"/>
          <p:cNvSpPr txBox="1"/>
          <p:nvPr/>
        </p:nvSpPr>
        <p:spPr>
          <a:xfrm>
            <a:off x="838200" y="6606670"/>
            <a:ext cx="914400" cy="215444"/>
          </a:xfrm>
          <a:prstGeom prst="rect">
            <a:avLst/>
          </a:prstGeom>
          <a:noFill/>
        </p:spPr>
        <p:txBody>
          <a:bodyPr wrap="square" rtlCol="0">
            <a:spAutoFit/>
          </a:bodyPr>
          <a:lstStyle/>
          <a:p>
            <a:r>
              <a:rPr lang="en-US" sz="800">
                <a:solidFill>
                  <a:srgbClr val="425563"/>
                </a:solidFill>
                <a:latin typeface="Arial" charset="0"/>
                <a:ea typeface="Arial" charset="0"/>
                <a:cs typeface="Arial" charset="0"/>
              </a:rPr>
              <a:t>[ </a:t>
            </a:r>
            <a:fld id="{8B40AF36-E6C1-CD42-B707-A7802A8239D8}" type="slidenum">
              <a:rPr lang="en-US" sz="800" smtClean="0">
                <a:solidFill>
                  <a:srgbClr val="425563"/>
                </a:solidFill>
                <a:latin typeface="Arial" charset="0"/>
                <a:ea typeface="Arial" charset="0"/>
                <a:cs typeface="Arial" charset="0"/>
              </a:rPr>
              <a:pPr/>
              <a:t>‹#›</a:t>
            </a:fld>
            <a:r>
              <a:rPr lang="en-US" sz="800" baseline="0">
                <a:solidFill>
                  <a:srgbClr val="425563"/>
                </a:solidFill>
                <a:latin typeface="Arial" charset="0"/>
                <a:ea typeface="Arial" charset="0"/>
                <a:cs typeface="Arial" charset="0"/>
              </a:rPr>
              <a:t> ]</a:t>
            </a:r>
            <a:endParaRPr lang="en-US" sz="800">
              <a:solidFill>
                <a:srgbClr val="425563"/>
              </a:solidFill>
              <a:latin typeface="Arial" charset="0"/>
              <a:ea typeface="Arial" charset="0"/>
              <a:cs typeface="Arial" charset="0"/>
            </a:endParaRPr>
          </a:p>
        </p:txBody>
      </p:sp>
    </p:spTree>
    <p:extLst>
      <p:ext uri="{BB962C8B-B14F-4D97-AF65-F5344CB8AC3E}">
        <p14:creationId xmlns:p14="http://schemas.microsoft.com/office/powerpoint/2010/main" val="22276918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5_Title and 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7"/>
            <a:ext cx="10515600" cy="1018197"/>
          </a:xfrm>
          <a:prstGeom prst="rect">
            <a:avLst/>
          </a:prstGeom>
        </p:spPr>
        <p:txBody>
          <a:bodyPr>
            <a:noAutofit/>
          </a:bodyPr>
          <a:lstStyle>
            <a:lvl1pPr>
              <a:defRPr sz="3200" b="0" i="0">
                <a:solidFill>
                  <a:schemeClr val="tx2"/>
                </a:solidFill>
                <a:latin typeface="Arial" charset="0"/>
                <a:ea typeface="Arial" charset="0"/>
                <a:cs typeface="Arial" charset="0"/>
              </a:defRPr>
            </a:lvl1pPr>
          </a:lstStyle>
          <a:p>
            <a:r>
              <a:rPr lang="en-US"/>
              <a:t>Click to edit title</a:t>
            </a:r>
          </a:p>
        </p:txBody>
      </p:sp>
      <p:sp>
        <p:nvSpPr>
          <p:cNvPr id="8" name="Text Placeholder 12"/>
          <p:cNvSpPr>
            <a:spLocks noGrp="1"/>
          </p:cNvSpPr>
          <p:nvPr>
            <p:ph type="body" sz="quarter" idx="12" hasCustomPrompt="1"/>
          </p:nvPr>
        </p:nvSpPr>
        <p:spPr>
          <a:xfrm>
            <a:off x="1772093" y="6176963"/>
            <a:ext cx="7668891" cy="393822"/>
          </a:xfrm>
          <a:prstGeom prst="rect">
            <a:avLst/>
          </a:prstGeom>
        </p:spPr>
        <p:txBody>
          <a:bodyPr anchor="ctr">
            <a:noAutofit/>
          </a:bodyPr>
          <a:lstStyle>
            <a:lvl1pPr marL="0" indent="0">
              <a:buNone/>
              <a:defRPr sz="800">
                <a:solidFill>
                  <a:srgbClr val="425563"/>
                </a:solidFill>
                <a:latin typeface="Arial" charset="0"/>
                <a:ea typeface="Arial" charset="0"/>
                <a:cs typeface="Arial" charset="0"/>
              </a:defRPr>
            </a:lvl1pPr>
            <a:lvl2pPr marL="457200" indent="0">
              <a:buNone/>
              <a:defRPr sz="800">
                <a:latin typeface="Arial" charset="0"/>
                <a:ea typeface="Arial" charset="0"/>
                <a:cs typeface="Arial" charset="0"/>
              </a:defRPr>
            </a:lvl2pPr>
            <a:lvl3pPr marL="914400" indent="0">
              <a:buNone/>
              <a:defRPr sz="800">
                <a:latin typeface="Arial" charset="0"/>
                <a:ea typeface="Arial" charset="0"/>
                <a:cs typeface="Arial" charset="0"/>
              </a:defRPr>
            </a:lvl3pPr>
            <a:lvl4pPr marL="1371600" indent="0">
              <a:buNone/>
              <a:defRPr sz="800">
                <a:latin typeface="Arial" charset="0"/>
                <a:ea typeface="Arial" charset="0"/>
                <a:cs typeface="Arial" charset="0"/>
              </a:defRPr>
            </a:lvl4pPr>
            <a:lvl5pPr marL="1828800" indent="0">
              <a:buNone/>
              <a:defRPr sz="800">
                <a:latin typeface="Arial" charset="0"/>
                <a:ea typeface="Arial" charset="0"/>
                <a:cs typeface="Arial" charset="0"/>
              </a:defRPr>
            </a:lvl5pPr>
          </a:lstStyle>
          <a:p>
            <a:pPr lvl="0"/>
            <a:r>
              <a:rPr lang="en-US"/>
              <a:t>Footer</a:t>
            </a:r>
          </a:p>
        </p:txBody>
      </p:sp>
      <p:sp>
        <p:nvSpPr>
          <p:cNvPr id="12" name="TextBox 11"/>
          <p:cNvSpPr txBox="1"/>
          <p:nvPr/>
        </p:nvSpPr>
        <p:spPr>
          <a:xfrm>
            <a:off x="838200" y="6606670"/>
            <a:ext cx="914400" cy="215444"/>
          </a:xfrm>
          <a:prstGeom prst="rect">
            <a:avLst/>
          </a:prstGeom>
          <a:noFill/>
        </p:spPr>
        <p:txBody>
          <a:bodyPr wrap="square" rtlCol="0">
            <a:spAutoFit/>
          </a:bodyPr>
          <a:lstStyle/>
          <a:p>
            <a:r>
              <a:rPr lang="en-US" sz="800">
                <a:solidFill>
                  <a:srgbClr val="425563"/>
                </a:solidFill>
                <a:latin typeface="Arial" charset="0"/>
                <a:ea typeface="Arial" charset="0"/>
                <a:cs typeface="Arial" charset="0"/>
              </a:rPr>
              <a:t>[ </a:t>
            </a:r>
            <a:fld id="{8B40AF36-E6C1-CD42-B707-A7802A8239D8}" type="slidenum">
              <a:rPr lang="en-US" sz="800" smtClean="0">
                <a:solidFill>
                  <a:srgbClr val="425563"/>
                </a:solidFill>
                <a:latin typeface="Arial" charset="0"/>
                <a:ea typeface="Arial" charset="0"/>
                <a:cs typeface="Arial" charset="0"/>
              </a:rPr>
              <a:pPr/>
              <a:t>‹#›</a:t>
            </a:fld>
            <a:r>
              <a:rPr lang="en-US" sz="800" baseline="0">
                <a:solidFill>
                  <a:srgbClr val="425563"/>
                </a:solidFill>
                <a:latin typeface="Arial" charset="0"/>
                <a:ea typeface="Arial" charset="0"/>
                <a:cs typeface="Arial" charset="0"/>
              </a:rPr>
              <a:t> ]</a:t>
            </a:r>
            <a:endParaRPr lang="en-US" sz="800">
              <a:solidFill>
                <a:srgbClr val="425563"/>
              </a:solidFill>
              <a:latin typeface="Arial" charset="0"/>
              <a:ea typeface="Arial" charset="0"/>
              <a:cs typeface="Arial" charset="0"/>
            </a:endParaRPr>
          </a:p>
        </p:txBody>
      </p:sp>
    </p:spTree>
    <p:extLst>
      <p:ext uri="{BB962C8B-B14F-4D97-AF65-F5344CB8AC3E}">
        <p14:creationId xmlns:p14="http://schemas.microsoft.com/office/powerpoint/2010/main" val="11430277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8"/>
            <a:ext cx="10515600" cy="1018197"/>
          </a:xfrm>
          <a:prstGeom prst="rect">
            <a:avLst/>
          </a:prstGeom>
        </p:spPr>
        <p:txBody>
          <a:bodyPr>
            <a:noAutofit/>
          </a:bodyPr>
          <a:lstStyle>
            <a:lvl1pPr>
              <a:defRPr sz="2400" b="0" i="0">
                <a:solidFill>
                  <a:schemeClr val="tx2"/>
                </a:solidFill>
                <a:latin typeface="Arial" charset="0"/>
                <a:ea typeface="Arial" charset="0"/>
                <a:cs typeface="Arial" charset="0"/>
              </a:defRPr>
            </a:lvl1pPr>
          </a:lstStyle>
          <a:p>
            <a:r>
              <a:rPr lang="en-US"/>
              <a:t>Click to edit title</a:t>
            </a:r>
          </a:p>
        </p:txBody>
      </p:sp>
      <p:sp>
        <p:nvSpPr>
          <p:cNvPr id="3" name="Content Placeholder 2"/>
          <p:cNvSpPr>
            <a:spLocks noGrp="1"/>
          </p:cNvSpPr>
          <p:nvPr>
            <p:ph idx="1" hasCustomPrompt="1"/>
          </p:nvPr>
        </p:nvSpPr>
        <p:spPr>
          <a:xfrm>
            <a:off x="838200" y="1383323"/>
            <a:ext cx="10515600" cy="4793640"/>
          </a:xfrm>
          <a:prstGeom prst="rect">
            <a:avLst/>
          </a:prstGeom>
        </p:spPr>
        <p:txBody>
          <a:bodyPr>
            <a:noAutofit/>
          </a:bodyPr>
          <a:lstStyle>
            <a:lvl1pPr marL="0" indent="0">
              <a:buNone/>
              <a:defRPr sz="1350" b="0" i="0">
                <a:solidFill>
                  <a:srgbClr val="425563"/>
                </a:solidFill>
                <a:latin typeface="Arial" charset="0"/>
                <a:ea typeface="Arial" charset="0"/>
                <a:cs typeface="Arial" charset="0"/>
              </a:defRPr>
            </a:lvl1pPr>
            <a:lvl2pPr marL="563166" indent="-214313" fontAlgn="ctr">
              <a:lnSpc>
                <a:spcPct val="100000"/>
              </a:lnSpc>
              <a:buFont typeface="Arial" charset="0"/>
              <a:buChar char="•"/>
              <a:tabLst/>
              <a:defRPr sz="1200" b="0" i="0">
                <a:solidFill>
                  <a:srgbClr val="425563"/>
                </a:solidFill>
                <a:latin typeface="Arial" charset="0"/>
                <a:ea typeface="Arial" charset="0"/>
                <a:cs typeface="Arial" charset="0"/>
              </a:defRPr>
            </a:lvl2pPr>
            <a:lvl3pPr marL="690563" indent="-166688">
              <a:tabLst/>
              <a:defRPr sz="1200" b="0" i="0">
                <a:solidFill>
                  <a:srgbClr val="425563"/>
                </a:solidFill>
                <a:latin typeface="Arial" charset="0"/>
                <a:ea typeface="Arial" charset="0"/>
                <a:cs typeface="Arial" charset="0"/>
              </a:defRPr>
            </a:lvl3pPr>
            <a:lvl4pPr>
              <a:defRPr>
                <a:solidFill>
                  <a:srgbClr val="425563"/>
                </a:solidFill>
              </a:defRPr>
            </a:lvl4pPr>
            <a:lvl5pPr>
              <a:defRPr>
                <a:solidFill>
                  <a:srgbClr val="425563"/>
                </a:solidFill>
              </a:defRPr>
            </a:lvl5pPr>
          </a:lstStyle>
          <a:p>
            <a:pPr lvl="0"/>
            <a:r>
              <a:rPr lang="en-US"/>
              <a:t>Click to edit text</a:t>
            </a:r>
          </a:p>
          <a:p>
            <a:pPr lvl="1"/>
            <a:r>
              <a:rPr lang="en-US"/>
              <a:t>Second level</a:t>
            </a:r>
          </a:p>
          <a:p>
            <a:pPr lvl="2"/>
            <a:r>
              <a:rPr lang="en-US"/>
              <a:t>Third level</a:t>
            </a:r>
          </a:p>
          <a:p>
            <a:pPr lvl="0"/>
            <a:r>
              <a:rPr lang="en-US"/>
              <a:t>Click to edit text</a:t>
            </a:r>
          </a:p>
          <a:p>
            <a:pPr lvl="1"/>
            <a:r>
              <a:rPr lang="en-US"/>
              <a:t>Second level</a:t>
            </a:r>
          </a:p>
          <a:p>
            <a:pPr lvl="2"/>
            <a:r>
              <a:rPr lang="en-US"/>
              <a:t>Third level</a:t>
            </a:r>
          </a:p>
          <a:p>
            <a:pPr lvl="0"/>
            <a:r>
              <a:rPr lang="en-US"/>
              <a:t>Click to edit text</a:t>
            </a:r>
          </a:p>
          <a:p>
            <a:pPr lvl="0"/>
            <a:r>
              <a:rPr lang="en-US"/>
              <a:t>Click to edit text</a:t>
            </a:r>
          </a:p>
        </p:txBody>
      </p:sp>
      <p:sp>
        <p:nvSpPr>
          <p:cNvPr id="12" name="Text Placeholder 12"/>
          <p:cNvSpPr>
            <a:spLocks noGrp="1"/>
          </p:cNvSpPr>
          <p:nvPr>
            <p:ph type="body" sz="quarter" idx="12" hasCustomPrompt="1"/>
          </p:nvPr>
        </p:nvSpPr>
        <p:spPr>
          <a:xfrm>
            <a:off x="1772093" y="6176964"/>
            <a:ext cx="7668891" cy="393823"/>
          </a:xfrm>
          <a:prstGeom prst="rect">
            <a:avLst/>
          </a:prstGeom>
        </p:spPr>
        <p:txBody>
          <a:bodyPr anchor="ctr">
            <a:noAutofit/>
          </a:bodyPr>
          <a:lstStyle>
            <a:lvl1pPr marL="0" indent="0">
              <a:buNone/>
              <a:defRPr sz="600">
                <a:solidFill>
                  <a:srgbClr val="425563"/>
                </a:solidFill>
                <a:latin typeface="Arial" charset="0"/>
                <a:ea typeface="Arial" charset="0"/>
                <a:cs typeface="Arial" charset="0"/>
              </a:defRPr>
            </a:lvl1pPr>
            <a:lvl2pPr marL="342900" indent="0">
              <a:buNone/>
              <a:defRPr sz="600">
                <a:latin typeface="Arial" charset="0"/>
                <a:ea typeface="Arial" charset="0"/>
                <a:cs typeface="Arial" charset="0"/>
              </a:defRPr>
            </a:lvl2pPr>
            <a:lvl3pPr marL="685800" indent="0">
              <a:buNone/>
              <a:defRPr sz="600">
                <a:latin typeface="Arial" charset="0"/>
                <a:ea typeface="Arial" charset="0"/>
                <a:cs typeface="Arial" charset="0"/>
              </a:defRPr>
            </a:lvl3pPr>
            <a:lvl4pPr marL="1028700" indent="0">
              <a:buNone/>
              <a:defRPr sz="600">
                <a:latin typeface="Arial" charset="0"/>
                <a:ea typeface="Arial" charset="0"/>
                <a:cs typeface="Arial" charset="0"/>
              </a:defRPr>
            </a:lvl4pPr>
            <a:lvl5pPr marL="1371600" indent="0">
              <a:buNone/>
              <a:defRPr sz="600">
                <a:latin typeface="Arial" charset="0"/>
                <a:ea typeface="Arial" charset="0"/>
                <a:cs typeface="Arial" charset="0"/>
              </a:defRPr>
            </a:lvl5pPr>
          </a:lstStyle>
          <a:p>
            <a:pPr lvl="0"/>
            <a:r>
              <a:rPr lang="en-US"/>
              <a:t>Footer</a:t>
            </a:r>
          </a:p>
        </p:txBody>
      </p:sp>
      <p:sp>
        <p:nvSpPr>
          <p:cNvPr id="11" name="TextBox 10"/>
          <p:cNvSpPr txBox="1"/>
          <p:nvPr/>
        </p:nvSpPr>
        <p:spPr>
          <a:xfrm>
            <a:off x="838200" y="6606670"/>
            <a:ext cx="914400" cy="184666"/>
          </a:xfrm>
          <a:prstGeom prst="rect">
            <a:avLst/>
          </a:prstGeom>
          <a:noFill/>
        </p:spPr>
        <p:txBody>
          <a:bodyPr wrap="square" rtlCol="0">
            <a:spAutoFit/>
          </a:bodyPr>
          <a:lstStyle/>
          <a:p>
            <a:r>
              <a:rPr lang="en-US" sz="600">
                <a:solidFill>
                  <a:srgbClr val="425563"/>
                </a:solidFill>
                <a:latin typeface="Arial" charset="0"/>
                <a:ea typeface="Arial" charset="0"/>
                <a:cs typeface="Arial" charset="0"/>
              </a:rPr>
              <a:t>[ </a:t>
            </a:r>
            <a:fld id="{8B40AF36-E6C1-CD42-B707-A7802A8239D8}" type="slidenum">
              <a:rPr lang="en-US" sz="600" smtClean="0">
                <a:solidFill>
                  <a:srgbClr val="425563"/>
                </a:solidFill>
                <a:latin typeface="Arial" charset="0"/>
                <a:ea typeface="Arial" charset="0"/>
                <a:cs typeface="Arial" charset="0"/>
              </a:rPr>
              <a:pPr/>
              <a:t>‹#›</a:t>
            </a:fld>
            <a:r>
              <a:rPr lang="en-US" sz="600" baseline="0">
                <a:solidFill>
                  <a:srgbClr val="425563"/>
                </a:solidFill>
                <a:latin typeface="Arial" charset="0"/>
                <a:ea typeface="Arial" charset="0"/>
                <a:cs typeface="Arial" charset="0"/>
              </a:rPr>
              <a:t> ]</a:t>
            </a:r>
            <a:endParaRPr lang="en-US" sz="600">
              <a:solidFill>
                <a:srgbClr val="425563"/>
              </a:solidFill>
              <a:latin typeface="Arial" charset="0"/>
              <a:ea typeface="Arial" charset="0"/>
              <a:cs typeface="Arial" charset="0"/>
            </a:endParaRPr>
          </a:p>
        </p:txBody>
      </p:sp>
      <p:sp>
        <p:nvSpPr>
          <p:cNvPr id="6" name="Text Placeholder 12"/>
          <p:cNvSpPr>
            <a:spLocks noGrp="1"/>
          </p:cNvSpPr>
          <p:nvPr>
            <p:ph type="body" sz="quarter" idx="13" hasCustomPrompt="1"/>
          </p:nvPr>
        </p:nvSpPr>
        <p:spPr>
          <a:xfrm>
            <a:off x="1772093" y="6581419"/>
            <a:ext cx="7668891" cy="240697"/>
          </a:xfrm>
          <a:prstGeom prst="rect">
            <a:avLst/>
          </a:prstGeom>
        </p:spPr>
        <p:txBody>
          <a:bodyPr anchor="ctr">
            <a:noAutofit/>
          </a:bodyPr>
          <a:lstStyle>
            <a:lvl1pPr marL="0" indent="0">
              <a:buNone/>
              <a:defRPr sz="600">
                <a:solidFill>
                  <a:schemeClr val="tx1"/>
                </a:solidFill>
                <a:latin typeface="Arial" charset="0"/>
                <a:ea typeface="Arial" charset="0"/>
                <a:cs typeface="Arial" charset="0"/>
              </a:defRPr>
            </a:lvl1pPr>
            <a:lvl2pPr marL="342900" indent="0">
              <a:buNone/>
              <a:defRPr sz="600">
                <a:latin typeface="Arial" charset="0"/>
                <a:ea typeface="Arial" charset="0"/>
                <a:cs typeface="Arial" charset="0"/>
              </a:defRPr>
            </a:lvl2pPr>
            <a:lvl3pPr marL="685800" indent="0">
              <a:buNone/>
              <a:defRPr sz="600">
                <a:latin typeface="Arial" charset="0"/>
                <a:ea typeface="Arial" charset="0"/>
                <a:cs typeface="Arial" charset="0"/>
              </a:defRPr>
            </a:lvl3pPr>
            <a:lvl4pPr marL="1028700" indent="0">
              <a:buNone/>
              <a:defRPr sz="600">
                <a:latin typeface="Arial" charset="0"/>
                <a:ea typeface="Arial" charset="0"/>
                <a:cs typeface="Arial" charset="0"/>
              </a:defRPr>
            </a:lvl4pPr>
            <a:lvl5pPr marL="1371600" indent="0">
              <a:buNone/>
              <a:defRPr sz="600">
                <a:latin typeface="Arial" charset="0"/>
                <a:ea typeface="Arial" charset="0"/>
                <a:cs typeface="Arial" charset="0"/>
              </a:defRPr>
            </a:lvl5pPr>
          </a:lstStyle>
          <a:p>
            <a:pPr lvl="0"/>
            <a:r>
              <a:rPr lang="en-US"/>
              <a:t>Footer Text</a:t>
            </a:r>
          </a:p>
        </p:txBody>
      </p:sp>
    </p:spTree>
    <p:extLst>
      <p:ext uri="{BB962C8B-B14F-4D97-AF65-F5344CB8AC3E}">
        <p14:creationId xmlns:p14="http://schemas.microsoft.com/office/powerpoint/2010/main" val="33981824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D4BE78-6094-47B6-8B7C-171D13DDD87E}" type="datetimeFigureOut">
              <a:rPr lang="en-US" smtClean="0"/>
              <a:t>4/28/2022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99FFB2A-53C2-4CE3-B911-086EE86325D6}" type="slidenum">
              <a:rPr lang="en-US" smtClean="0"/>
              <a:t>‹#›</a:t>
            </a:fld>
            <a:endParaRPr lang="en-US"/>
          </a:p>
        </p:txBody>
      </p:sp>
    </p:spTree>
    <p:extLst>
      <p:ext uri="{BB962C8B-B14F-4D97-AF65-F5344CB8AC3E}">
        <p14:creationId xmlns:p14="http://schemas.microsoft.com/office/powerpoint/2010/main" val="32691799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2_Section Header">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a:xfrm>
            <a:off x="831851" y="1709740"/>
            <a:ext cx="10515600" cy="1830903"/>
          </a:xfrm>
          <a:prstGeom prst="rect">
            <a:avLst/>
          </a:prstGeom>
        </p:spPr>
        <p:txBody>
          <a:bodyPr anchor="b">
            <a:noAutofit/>
          </a:bodyPr>
          <a:lstStyle>
            <a:lvl1pPr>
              <a:defRPr sz="3200" b="1">
                <a:solidFill>
                  <a:schemeClr val="bg1"/>
                </a:solidFill>
                <a:latin typeface="Arial" charset="0"/>
                <a:ea typeface="Arial" charset="0"/>
                <a:cs typeface="Arial" charset="0"/>
              </a:defRPr>
            </a:lvl1pPr>
          </a:lstStyle>
          <a:p>
            <a:r>
              <a:rPr lang="en-US"/>
              <a:t>Click to edit Section Title</a:t>
            </a:r>
          </a:p>
        </p:txBody>
      </p:sp>
      <p:sp>
        <p:nvSpPr>
          <p:cNvPr id="3" name="Text Placeholder 2"/>
          <p:cNvSpPr>
            <a:spLocks noGrp="1"/>
          </p:cNvSpPr>
          <p:nvPr>
            <p:ph type="body" idx="1" hasCustomPrompt="1"/>
          </p:nvPr>
        </p:nvSpPr>
        <p:spPr>
          <a:xfrm>
            <a:off x="831851" y="3636337"/>
            <a:ext cx="10515600" cy="1297171"/>
          </a:xfrm>
          <a:prstGeom prst="rect">
            <a:avLst/>
          </a:prstGeom>
        </p:spPr>
        <p:txBody>
          <a:bodyPr/>
          <a:lstStyle>
            <a:lvl1pPr marL="0" indent="0">
              <a:buNone/>
              <a:defRPr sz="2400" b="0">
                <a:solidFill>
                  <a:srgbClr val="D0D3D4"/>
                </a:solidFill>
                <a:latin typeface="Arial" charset="0"/>
                <a:ea typeface="Arial" charset="0"/>
                <a:cs typeface="Arial"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a:t>Click to edit subtitle title</a:t>
            </a:r>
          </a:p>
        </p:txBody>
      </p:sp>
      <p:sp>
        <p:nvSpPr>
          <p:cNvPr id="8" name="Date Placeholder 3"/>
          <p:cNvSpPr txBox="1">
            <a:spLocks/>
          </p:cNvSpPr>
          <p:nvPr/>
        </p:nvSpPr>
        <p:spPr>
          <a:xfrm>
            <a:off x="838200" y="6176964"/>
            <a:ext cx="777949" cy="537430"/>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rgbClr val="42556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b="0">
                <a:solidFill>
                  <a:srgbClr val="D0D3D4"/>
                </a:solidFill>
                <a:latin typeface="Arial" charset="0"/>
                <a:ea typeface="Arial" charset="0"/>
                <a:cs typeface="Arial" charset="0"/>
              </a:rPr>
              <a:t>[ </a:t>
            </a:r>
            <a:fld id="{B14A1B9E-AD01-EA42-AD4A-22F202E87BE9}" type="slidenum">
              <a:rPr lang="en-US" sz="800" b="0" smtClean="0">
                <a:solidFill>
                  <a:srgbClr val="D0D3D4"/>
                </a:solidFill>
                <a:latin typeface="Arial" charset="0"/>
                <a:ea typeface="Arial" charset="0"/>
                <a:cs typeface="Arial" charset="0"/>
              </a:rPr>
              <a:t>‹#›</a:t>
            </a:fld>
            <a:r>
              <a:rPr lang="en-US" sz="800" b="0">
                <a:solidFill>
                  <a:srgbClr val="D0D3D4"/>
                </a:solidFill>
                <a:latin typeface="Arial" charset="0"/>
                <a:ea typeface="Arial" charset="0"/>
                <a:cs typeface="Arial" charset="0"/>
              </a:rPr>
              <a:t> ] </a:t>
            </a:r>
          </a:p>
        </p:txBody>
      </p:sp>
      <p:sp>
        <p:nvSpPr>
          <p:cNvPr id="10" name="TextBox 9"/>
          <p:cNvSpPr txBox="1"/>
          <p:nvPr/>
        </p:nvSpPr>
        <p:spPr>
          <a:xfrm>
            <a:off x="1729563" y="6337957"/>
            <a:ext cx="5219877" cy="245723"/>
          </a:xfrm>
          <a:prstGeom prst="rect">
            <a:avLst/>
          </a:prstGeom>
          <a:noFill/>
        </p:spPr>
        <p:txBody>
          <a:bodyPr wrap="square" rtlCol="0">
            <a:noAutofit/>
          </a:bodyPr>
          <a:lstStyle/>
          <a:p>
            <a:r>
              <a:rPr lang="en-US" sz="800" i="0" kern="1200">
                <a:solidFill>
                  <a:srgbClr val="D0D3D4"/>
                </a:solidFill>
                <a:effectLst/>
                <a:latin typeface="Arial" panose="020B0604020202020204" pitchFamily="34" charset="0"/>
                <a:ea typeface="+mn-ea"/>
                <a:cs typeface="Arial" panose="020B0604020202020204" pitchFamily="34" charset="0"/>
              </a:rPr>
              <a:t>Confidential. For internal use only. Do not copy, display, or distribute externally.</a:t>
            </a:r>
          </a:p>
        </p:txBody>
      </p:sp>
      <p:sp>
        <p:nvSpPr>
          <p:cNvPr id="7" name="TextBox 6">
            <a:extLst>
              <a:ext uri="{FF2B5EF4-FFF2-40B4-BE49-F238E27FC236}">
                <a16:creationId xmlns:a16="http://schemas.microsoft.com/office/drawing/2014/main" id="{F315A76B-3EAA-AA4F-A6E9-51245FBB4B7A}"/>
              </a:ext>
            </a:extLst>
          </p:cNvPr>
          <p:cNvSpPr txBox="1"/>
          <p:nvPr userDrawn="1"/>
        </p:nvSpPr>
        <p:spPr>
          <a:xfrm>
            <a:off x="9761567" y="6577069"/>
            <a:ext cx="1706880" cy="230832"/>
          </a:xfrm>
          <a:prstGeom prst="rect">
            <a:avLst/>
          </a:prstGeom>
          <a:noFill/>
        </p:spPr>
        <p:txBody>
          <a:bodyPr wrap="square" rtlCol="0">
            <a:spAutoFit/>
          </a:bodyPr>
          <a:lstStyle/>
          <a:p>
            <a:r>
              <a:rPr lang="en-US" sz="900">
                <a:solidFill>
                  <a:schemeClr val="bg1"/>
                </a:solidFill>
              </a:rPr>
              <a:t>SS-US-1585-0223-I</a:t>
            </a:r>
          </a:p>
        </p:txBody>
      </p:sp>
    </p:spTree>
    <p:extLst>
      <p:ext uri="{BB962C8B-B14F-4D97-AF65-F5344CB8AC3E}">
        <p14:creationId xmlns:p14="http://schemas.microsoft.com/office/powerpoint/2010/main" val="17327714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5D60C-004C-438E-8197-759AA2B6B62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5ED2510-3AE5-45EE-91D5-172DAB48AFD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9FC55BE-3108-45D3-BFA3-4FED69F3905D}"/>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0DD2178E-FA29-4314-9A86-9C6C42AE46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C950EC-7D95-4F17-95ED-F8F5307D5FBE}"/>
              </a:ext>
            </a:extLst>
          </p:cNvPr>
          <p:cNvSpPr>
            <a:spLocks noGrp="1"/>
          </p:cNvSpPr>
          <p:nvPr>
            <p:ph type="sldNum" sz="quarter" idx="12"/>
          </p:nvPr>
        </p:nvSpPr>
        <p:spPr/>
        <p:txBody>
          <a:bodyPr/>
          <a:lstStyle/>
          <a:p>
            <a:fld id="{F35E19B3-83AF-462D-88ED-75C02B0D1195}" type="slidenum">
              <a:rPr lang="en-US" smtClean="0"/>
              <a:t>‹#›</a:t>
            </a:fld>
            <a:endParaRPr lang="en-US"/>
          </a:p>
        </p:txBody>
      </p:sp>
    </p:spTree>
    <p:extLst>
      <p:ext uri="{BB962C8B-B14F-4D97-AF65-F5344CB8AC3E}">
        <p14:creationId xmlns:p14="http://schemas.microsoft.com/office/powerpoint/2010/main" val="27623338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3E109-CB4B-4081-A8CF-248446901B5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2D7686F-CF0E-45D9-BB97-33963A08400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F5B8B4F-2BAF-4E27-AF96-DAB07FC71C7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7E8AD3C-9AF6-4B6B-AF6B-951B3C2C882B}"/>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8FEB2F95-09E7-4E89-B847-7EB01D36BB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9F2F60-B804-46A1-BE14-AD577A3F2926}"/>
              </a:ext>
            </a:extLst>
          </p:cNvPr>
          <p:cNvSpPr>
            <a:spLocks noGrp="1"/>
          </p:cNvSpPr>
          <p:nvPr>
            <p:ph type="sldNum" sz="quarter" idx="12"/>
          </p:nvPr>
        </p:nvSpPr>
        <p:spPr/>
        <p:txBody>
          <a:bodyPr/>
          <a:lstStyle/>
          <a:p>
            <a:fld id="{F35E19B3-83AF-462D-88ED-75C02B0D1195}" type="slidenum">
              <a:rPr lang="en-US" smtClean="0"/>
              <a:t>‹#›</a:t>
            </a:fld>
            <a:endParaRPr lang="en-US"/>
          </a:p>
        </p:txBody>
      </p:sp>
    </p:spTree>
    <p:extLst>
      <p:ext uri="{BB962C8B-B14F-4D97-AF65-F5344CB8AC3E}">
        <p14:creationId xmlns:p14="http://schemas.microsoft.com/office/powerpoint/2010/main" val="21710640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83BC6-DA6F-47E1-BB00-D6A764A48A6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0878A7E-A325-40CD-8E31-A1532752A2B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B6809C5-E7D7-4896-BA71-88C87026CC0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89C25B2-A151-4387-825C-1BF7B99EDC5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C10DA51-0C45-4E52-827F-4718E801323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763A62B-22B6-4564-88F7-C80760AAE9F3}"/>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F45886E2-E523-48EF-8666-D637B82B4E8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2BF523E-F590-4D33-88B5-5C5F74AEC95B}"/>
              </a:ext>
            </a:extLst>
          </p:cNvPr>
          <p:cNvSpPr>
            <a:spLocks noGrp="1"/>
          </p:cNvSpPr>
          <p:nvPr>
            <p:ph type="sldNum" sz="quarter" idx="12"/>
          </p:nvPr>
        </p:nvSpPr>
        <p:spPr/>
        <p:txBody>
          <a:bodyPr/>
          <a:lstStyle/>
          <a:p>
            <a:fld id="{F35E19B3-83AF-462D-88ED-75C02B0D1195}" type="slidenum">
              <a:rPr lang="en-US" smtClean="0"/>
              <a:t>‹#›</a:t>
            </a:fld>
            <a:endParaRPr lang="en-US"/>
          </a:p>
        </p:txBody>
      </p:sp>
    </p:spTree>
    <p:extLst>
      <p:ext uri="{BB962C8B-B14F-4D97-AF65-F5344CB8AC3E}">
        <p14:creationId xmlns:p14="http://schemas.microsoft.com/office/powerpoint/2010/main" val="3009269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6488E-FB1B-49AF-BDE0-9CCC12EFD22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4D261AC-DB71-4520-8723-6FD90E1D7726}"/>
              </a:ext>
            </a:extLst>
          </p:cNvPr>
          <p:cNvSpPr>
            <a:spLocks noGrp="1"/>
          </p:cNvSpPr>
          <p:nvPr>
            <p:ph type="dt" sz="half" idx="10"/>
          </p:nvPr>
        </p:nvSpPr>
        <p:spPr/>
        <p:txBody>
          <a:bodyPr/>
          <a:lstStyle/>
          <a:p>
            <a:fld id="{3E6C8C07-31C7-40E9-BB54-B81252735635}" type="datetimeFigureOut">
              <a:rPr lang="en-US" smtClean="0"/>
              <a:t>4/28/2022</a:t>
            </a:fld>
            <a:endParaRPr lang="en-US"/>
          </a:p>
        </p:txBody>
      </p:sp>
      <p:sp>
        <p:nvSpPr>
          <p:cNvPr id="4" name="Footer Placeholder 3">
            <a:extLst>
              <a:ext uri="{FF2B5EF4-FFF2-40B4-BE49-F238E27FC236}">
                <a16:creationId xmlns:a16="http://schemas.microsoft.com/office/drawing/2014/main" id="{DACEFAF3-B5A4-4FB9-804D-5054803EC94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67F0C0A-AA90-4866-8BA5-0A6DFA708B86}"/>
              </a:ext>
            </a:extLst>
          </p:cNvPr>
          <p:cNvSpPr>
            <a:spLocks noGrp="1"/>
          </p:cNvSpPr>
          <p:nvPr>
            <p:ph type="sldNum" sz="quarter" idx="12"/>
          </p:nvPr>
        </p:nvSpPr>
        <p:spPr/>
        <p:txBody>
          <a:bodyPr/>
          <a:lstStyle/>
          <a:p>
            <a:fld id="{F35E19B3-83AF-462D-88ED-75C02B0D1195}" type="slidenum">
              <a:rPr lang="en-US" smtClean="0"/>
              <a:t>‹#›</a:t>
            </a:fld>
            <a:endParaRPr lang="en-US"/>
          </a:p>
        </p:txBody>
      </p:sp>
    </p:spTree>
    <p:extLst>
      <p:ext uri="{BB962C8B-B14F-4D97-AF65-F5344CB8AC3E}">
        <p14:creationId xmlns:p14="http://schemas.microsoft.com/office/powerpoint/2010/main" val="29691367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8F866DA-51D2-458F-A8F6-D041B43DD5E7}"/>
              </a:ext>
            </a:extLst>
          </p:cNvPr>
          <p:cNvSpPr>
            <a:spLocks noGrp="1"/>
          </p:cNvSpPr>
          <p:nvPr>
            <p:ph type="dt" sz="half" idx="10"/>
          </p:nvPr>
        </p:nvSpPr>
        <p:spPr/>
        <p:txBody>
          <a:bodyPr/>
          <a:lstStyle/>
          <a:p>
            <a:fld id="{3E6C8C07-31C7-40E9-BB54-B81252735635}" type="datetimeFigureOut">
              <a:rPr lang="en-US" smtClean="0"/>
              <a:t>4/28/2022</a:t>
            </a:fld>
            <a:endParaRPr lang="en-US"/>
          </a:p>
        </p:txBody>
      </p:sp>
      <p:sp>
        <p:nvSpPr>
          <p:cNvPr id="3" name="Footer Placeholder 2">
            <a:extLst>
              <a:ext uri="{FF2B5EF4-FFF2-40B4-BE49-F238E27FC236}">
                <a16:creationId xmlns:a16="http://schemas.microsoft.com/office/drawing/2014/main" id="{2F44BEB2-9F94-42F1-8961-5499F8EB853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F507361-9615-4FF3-B4B7-AE8F43235316}"/>
              </a:ext>
            </a:extLst>
          </p:cNvPr>
          <p:cNvSpPr>
            <a:spLocks noGrp="1"/>
          </p:cNvSpPr>
          <p:nvPr>
            <p:ph type="sldNum" sz="quarter" idx="12"/>
          </p:nvPr>
        </p:nvSpPr>
        <p:spPr/>
        <p:txBody>
          <a:bodyPr/>
          <a:lstStyle/>
          <a:p>
            <a:fld id="{F35E19B3-83AF-462D-88ED-75C02B0D1195}" type="slidenum">
              <a:rPr lang="en-US" smtClean="0"/>
              <a:t>‹#›</a:t>
            </a:fld>
            <a:endParaRPr lang="en-US"/>
          </a:p>
        </p:txBody>
      </p:sp>
    </p:spTree>
    <p:extLst>
      <p:ext uri="{BB962C8B-B14F-4D97-AF65-F5344CB8AC3E}">
        <p14:creationId xmlns:p14="http://schemas.microsoft.com/office/powerpoint/2010/main" val="25509774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EC361-A52D-4740-8D43-918AEF9D64A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2AF9A1E-1922-4051-8824-A39D467A3D0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8EED30A-9FEC-4C9E-B0F3-8AA0F8054F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2F5AA26-6C8E-4BC2-AAA1-40DA393699F2}"/>
              </a:ext>
            </a:extLst>
          </p:cNvPr>
          <p:cNvSpPr>
            <a:spLocks noGrp="1"/>
          </p:cNvSpPr>
          <p:nvPr>
            <p:ph type="dt" sz="half" idx="10"/>
          </p:nvPr>
        </p:nvSpPr>
        <p:spPr/>
        <p:txBody>
          <a:bodyPr/>
          <a:lstStyle/>
          <a:p>
            <a:fld id="{3E6C8C07-31C7-40E9-BB54-B81252735635}" type="datetimeFigureOut">
              <a:rPr lang="en-US" smtClean="0"/>
              <a:t>4/28/2022</a:t>
            </a:fld>
            <a:endParaRPr lang="en-US"/>
          </a:p>
        </p:txBody>
      </p:sp>
      <p:sp>
        <p:nvSpPr>
          <p:cNvPr id="6" name="Footer Placeholder 5">
            <a:extLst>
              <a:ext uri="{FF2B5EF4-FFF2-40B4-BE49-F238E27FC236}">
                <a16:creationId xmlns:a16="http://schemas.microsoft.com/office/drawing/2014/main" id="{1F8335FA-4C78-4C10-B4FE-9A8EA3EBBE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E46D66-4DA3-472E-8AD5-955CBF808B7A}"/>
              </a:ext>
            </a:extLst>
          </p:cNvPr>
          <p:cNvSpPr>
            <a:spLocks noGrp="1"/>
          </p:cNvSpPr>
          <p:nvPr>
            <p:ph type="sldNum" sz="quarter" idx="12"/>
          </p:nvPr>
        </p:nvSpPr>
        <p:spPr/>
        <p:txBody>
          <a:bodyPr/>
          <a:lstStyle/>
          <a:p>
            <a:fld id="{F35E19B3-83AF-462D-88ED-75C02B0D1195}" type="slidenum">
              <a:rPr lang="en-US" smtClean="0"/>
              <a:t>‹#›</a:t>
            </a:fld>
            <a:endParaRPr lang="en-US"/>
          </a:p>
        </p:txBody>
      </p:sp>
    </p:spTree>
    <p:extLst>
      <p:ext uri="{BB962C8B-B14F-4D97-AF65-F5344CB8AC3E}">
        <p14:creationId xmlns:p14="http://schemas.microsoft.com/office/powerpoint/2010/main" val="11374219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B5119-50BE-4A19-95B7-CE367C8EC4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0EE46BA-675C-4A1A-9119-AA6D99FCE3E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3056BB4-AD27-492E-A7B1-6B451EE064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CA15438-1E9E-467F-825E-85A28850EEC8}"/>
              </a:ext>
            </a:extLst>
          </p:cNvPr>
          <p:cNvSpPr>
            <a:spLocks noGrp="1"/>
          </p:cNvSpPr>
          <p:nvPr>
            <p:ph type="dt" sz="half" idx="10"/>
          </p:nvPr>
        </p:nvSpPr>
        <p:spPr/>
        <p:txBody>
          <a:bodyPr/>
          <a:lstStyle/>
          <a:p>
            <a:fld id="{3E6C8C07-31C7-40E9-BB54-B81252735635}" type="datetimeFigureOut">
              <a:rPr lang="en-US" smtClean="0"/>
              <a:t>4/28/2022</a:t>
            </a:fld>
            <a:endParaRPr lang="en-US"/>
          </a:p>
        </p:txBody>
      </p:sp>
      <p:sp>
        <p:nvSpPr>
          <p:cNvPr id="6" name="Footer Placeholder 5">
            <a:extLst>
              <a:ext uri="{FF2B5EF4-FFF2-40B4-BE49-F238E27FC236}">
                <a16:creationId xmlns:a16="http://schemas.microsoft.com/office/drawing/2014/main" id="{FD4A0F7F-8EE4-4A41-B8FD-F811C941D00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351DDB7-F979-4B7D-A850-6FDB04EF0CA0}"/>
              </a:ext>
            </a:extLst>
          </p:cNvPr>
          <p:cNvSpPr>
            <a:spLocks noGrp="1"/>
          </p:cNvSpPr>
          <p:nvPr>
            <p:ph type="sldNum" sz="quarter" idx="12"/>
          </p:nvPr>
        </p:nvSpPr>
        <p:spPr/>
        <p:txBody>
          <a:bodyPr/>
          <a:lstStyle/>
          <a:p>
            <a:fld id="{F35E19B3-83AF-462D-88ED-75C02B0D1195}" type="slidenum">
              <a:rPr lang="en-US" smtClean="0"/>
              <a:t>‹#›</a:t>
            </a:fld>
            <a:endParaRPr lang="en-US"/>
          </a:p>
        </p:txBody>
      </p:sp>
    </p:spTree>
    <p:extLst>
      <p:ext uri="{BB962C8B-B14F-4D97-AF65-F5344CB8AC3E}">
        <p14:creationId xmlns:p14="http://schemas.microsoft.com/office/powerpoint/2010/main" val="15730571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image" Target="../media/image1.emf"/><Relationship Id="rId4" Type="http://schemas.openxmlformats.org/officeDocument/2006/relationships/slideLayout" Target="../slideLayouts/slideLayout15.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4" Type="http://schemas.openxmlformats.org/officeDocument/2006/relationships/slideLayout" Target="../slideLayouts/slideLayout23.xml"/><Relationship Id="rId9"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A419AB1-E8C7-4324-95B7-AFCD5C0267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8E7EDAC-F484-47EE-B512-D2A5690DBEE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A8B933-2301-42D0-B7A3-9B76231F09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PM-US-1578A-0223-G</a:t>
            </a:r>
          </a:p>
        </p:txBody>
      </p:sp>
      <p:sp>
        <p:nvSpPr>
          <p:cNvPr id="5" name="Footer Placeholder 4">
            <a:extLst>
              <a:ext uri="{FF2B5EF4-FFF2-40B4-BE49-F238E27FC236}">
                <a16:creationId xmlns:a16="http://schemas.microsoft.com/office/drawing/2014/main" id="{78B102E2-2320-4485-9C4A-85839BD53D7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PM-US-1578A-0223-G</a:t>
            </a:r>
          </a:p>
        </p:txBody>
      </p:sp>
      <p:sp>
        <p:nvSpPr>
          <p:cNvPr id="6" name="Slide Number Placeholder 5">
            <a:extLst>
              <a:ext uri="{FF2B5EF4-FFF2-40B4-BE49-F238E27FC236}">
                <a16:creationId xmlns:a16="http://schemas.microsoft.com/office/drawing/2014/main" id="{1339C58E-1495-491B-903A-EE4691E00C1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5E19B3-83AF-462D-88ED-75C02B0D1195}" type="slidenum">
              <a:rPr lang="en-US" smtClean="0"/>
              <a:t>‹#›</a:t>
            </a:fld>
            <a:endParaRPr lang="en-US"/>
          </a:p>
        </p:txBody>
      </p:sp>
    </p:spTree>
    <p:extLst>
      <p:ext uri="{BB962C8B-B14F-4D97-AF65-F5344CB8AC3E}">
        <p14:creationId xmlns:p14="http://schemas.microsoft.com/office/powerpoint/2010/main" val="42195271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7318526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9"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65814974"/>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omments" Target="../comments/comment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EC3E6-5061-48E7-A803-E60A04C19068}"/>
              </a:ext>
            </a:extLst>
          </p:cNvPr>
          <p:cNvSpPr>
            <a:spLocks noGrp="1"/>
          </p:cNvSpPr>
          <p:nvPr>
            <p:ph type="ctrTitle"/>
          </p:nvPr>
        </p:nvSpPr>
        <p:spPr>
          <a:xfrm>
            <a:off x="1463615" y="586595"/>
            <a:ext cx="9144000" cy="1180831"/>
          </a:xfrm>
        </p:spPr>
        <p:txBody>
          <a:bodyPr>
            <a:normAutofit/>
          </a:bodyPr>
          <a:lstStyle/>
          <a:p>
            <a:r>
              <a:rPr lang="en-US"/>
              <a:t>Hybrid AF Therapy</a:t>
            </a:r>
          </a:p>
        </p:txBody>
      </p:sp>
      <p:sp>
        <p:nvSpPr>
          <p:cNvPr id="3" name="Subtitle 2">
            <a:extLst>
              <a:ext uri="{FF2B5EF4-FFF2-40B4-BE49-F238E27FC236}">
                <a16:creationId xmlns:a16="http://schemas.microsoft.com/office/drawing/2014/main" id="{C5AF02F0-6CEF-40C1-ADDD-EFD2774B800F}"/>
              </a:ext>
            </a:extLst>
          </p:cNvPr>
          <p:cNvSpPr>
            <a:spLocks noGrp="1"/>
          </p:cNvSpPr>
          <p:nvPr>
            <p:ph type="subTitle" idx="1"/>
          </p:nvPr>
        </p:nvSpPr>
        <p:spPr>
          <a:xfrm>
            <a:off x="1524000" y="2242868"/>
            <a:ext cx="9144000" cy="3381554"/>
          </a:xfrm>
        </p:spPr>
        <p:txBody>
          <a:bodyPr vert="horz" lIns="91440" tIns="45720" rIns="91440" bIns="45720" rtlCol="0" anchor="t">
            <a:noAutofit/>
          </a:bodyPr>
          <a:lstStyle/>
          <a:p>
            <a:r>
              <a:rPr lang="en-US" sz="1000" b="1" dirty="0" err="1">
                <a:effectLst/>
                <a:ea typeface="+mn-lt"/>
                <a:cs typeface="+mn-lt"/>
              </a:rPr>
              <a:t>EPi</a:t>
            </a:r>
            <a:r>
              <a:rPr lang="en-US" sz="1000" b="1" dirty="0">
                <a:effectLst/>
                <a:ea typeface="+mn-lt"/>
                <a:cs typeface="+mn-lt"/>
              </a:rPr>
              <a:t>-Sense® Guided Coagulation System</a:t>
            </a:r>
            <a:r>
              <a:rPr lang="en-US" sz="1000" b="1" dirty="0">
                <a:ea typeface="+mn-lt"/>
                <a:cs typeface="+mn-lt"/>
              </a:rPr>
              <a:t> </a:t>
            </a:r>
            <a:endParaRPr lang="en-US" sz="1000" dirty="0">
              <a:ea typeface="+mn-lt"/>
              <a:cs typeface="+mn-lt"/>
            </a:endParaRPr>
          </a:p>
          <a:p>
            <a:pPr>
              <a:lnSpc>
                <a:spcPct val="107000"/>
              </a:lnSpc>
              <a:spcBef>
                <a:spcPts val="0"/>
              </a:spcBef>
            </a:pPr>
            <a:r>
              <a:rPr lang="en-US" sz="1000" b="1" u="sng" dirty="0">
                <a:effectLst/>
                <a:ea typeface="+mn-lt"/>
                <a:cs typeface="+mn-lt"/>
              </a:rPr>
              <a:t>EU Indications</a:t>
            </a:r>
            <a:r>
              <a:rPr lang="en-US" sz="1000" u="sng" dirty="0">
                <a:effectLst/>
                <a:ea typeface="+mn-lt"/>
                <a:cs typeface="+mn-lt"/>
              </a:rPr>
              <a:t>:</a:t>
            </a:r>
            <a:r>
              <a:rPr lang="en-US" sz="1000" dirty="0">
                <a:effectLst/>
                <a:ea typeface="+mn-lt"/>
                <a:cs typeface="+mn-lt"/>
              </a:rPr>
              <a:t> </a:t>
            </a:r>
            <a:r>
              <a:rPr lang="en-US" sz="800" dirty="0"/>
              <a:t>The </a:t>
            </a:r>
            <a:r>
              <a:rPr lang="en-US" sz="800" dirty="0" err="1"/>
              <a:t>EPi</a:t>
            </a:r>
            <a:r>
              <a:rPr lang="en-US" sz="800" dirty="0"/>
              <a:t>-Sense® Guided Coagulation System with </a:t>
            </a:r>
            <a:r>
              <a:rPr lang="en-US" sz="800" dirty="0" err="1"/>
              <a:t>VisiTrax</a:t>
            </a:r>
            <a:r>
              <a:rPr lang="en-US" sz="800" dirty="0"/>
              <a:t>® is intended for the coagulation of cardiac tissue using radiofrequency (RF) energy during cardiac surgery for the treatment of arrhythmias including Atrial Fibrillation (AFIB) or Atrial Flutter (AFL).  Contraindications include patients with Barrett’s Esophagitis, left atrial thrombus, a systemic infection, active endocarditis, or a localized infection at the surgical site at the time of surgery. Reported adverse events associated with epicardial ablation procedure may include, but are not limited to, the following: pericardial effusion, excessive bleeding, Pericarditis, phrenic nerve injury, stroke/TIA/neurologic complication. </a:t>
            </a:r>
          </a:p>
          <a:p>
            <a:pPr>
              <a:lnSpc>
                <a:spcPct val="107000"/>
              </a:lnSpc>
              <a:spcBef>
                <a:spcPts val="0"/>
              </a:spcBef>
            </a:pPr>
            <a:r>
              <a:rPr lang="en-US" sz="800" dirty="0"/>
              <a:t>Please review the Instructions for Use for a complete listing of contraindications, warnings, precautions and potential adverse events located at the following AtriCure web address: https://www.atricure.com/instructions-for-use/international</a:t>
            </a:r>
            <a:endParaRPr lang="en-US" sz="1000" dirty="0"/>
          </a:p>
        </p:txBody>
      </p:sp>
      <p:sp>
        <p:nvSpPr>
          <p:cNvPr id="5" name="TextBox 4">
            <a:extLst>
              <a:ext uri="{FF2B5EF4-FFF2-40B4-BE49-F238E27FC236}">
                <a16:creationId xmlns:a16="http://schemas.microsoft.com/office/drawing/2014/main" id="{934CE404-14FB-4A97-B6CE-C4E81FAC021A}"/>
              </a:ext>
            </a:extLst>
          </p:cNvPr>
          <p:cNvSpPr txBox="1"/>
          <p:nvPr/>
        </p:nvSpPr>
        <p:spPr>
          <a:xfrm>
            <a:off x="957532" y="6578206"/>
            <a:ext cx="1587259" cy="253916"/>
          </a:xfrm>
          <a:prstGeom prst="rect">
            <a:avLst/>
          </a:prstGeom>
          <a:noFill/>
        </p:spPr>
        <p:txBody>
          <a:bodyPr wrap="square" rtlCol="0">
            <a:spAutoFit/>
          </a:bodyPr>
          <a:lstStyle/>
          <a:p>
            <a:r>
              <a:rPr lang="en-US" sz="1050" dirty="0"/>
              <a:t>PM-EU-1681B-0624-G </a:t>
            </a:r>
          </a:p>
        </p:txBody>
      </p:sp>
      <p:sp>
        <p:nvSpPr>
          <p:cNvPr id="4" name="TextBox 3">
            <a:extLst>
              <a:ext uri="{FF2B5EF4-FFF2-40B4-BE49-F238E27FC236}">
                <a16:creationId xmlns:a16="http://schemas.microsoft.com/office/drawing/2014/main" id="{F35045D7-FD0D-4E54-9762-43075F33183C}"/>
              </a:ext>
            </a:extLst>
          </p:cNvPr>
          <p:cNvSpPr txBox="1"/>
          <p:nvPr/>
        </p:nvSpPr>
        <p:spPr>
          <a:xfrm>
            <a:off x="5640572" y="2977116"/>
            <a:ext cx="914400" cy="914400"/>
          </a:xfrm>
          <a:prstGeom prst="rect">
            <a:avLst/>
          </a:prstGeom>
          <a:noFill/>
        </p:spPr>
        <p:txBody>
          <a:bodyPr wrap="square" rtlCol="0">
            <a:spAutoFit/>
          </a:bodyPr>
          <a:lstStyle/>
          <a:p>
            <a:endParaRPr lang="en-US"/>
          </a:p>
        </p:txBody>
      </p:sp>
    </p:spTree>
    <p:extLst>
      <p:ext uri="{BB962C8B-B14F-4D97-AF65-F5344CB8AC3E}">
        <p14:creationId xmlns:p14="http://schemas.microsoft.com/office/powerpoint/2010/main" val="1121070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B4F9D-7870-425A-8FD9-AB32216413EF}"/>
              </a:ext>
            </a:extLst>
          </p:cNvPr>
          <p:cNvSpPr>
            <a:spLocks noGrp="1"/>
          </p:cNvSpPr>
          <p:nvPr>
            <p:ph type="title"/>
          </p:nvPr>
        </p:nvSpPr>
        <p:spPr>
          <a:xfrm>
            <a:off x="353171" y="174788"/>
            <a:ext cx="10515600" cy="1325563"/>
          </a:xfrm>
        </p:spPr>
        <p:txBody>
          <a:bodyPr/>
          <a:lstStyle/>
          <a:p>
            <a:r>
              <a:rPr lang="en-US" sz="3600" b="1">
                <a:solidFill>
                  <a:schemeClr val="accent1">
                    <a:lumMod val="50000"/>
                  </a:schemeClr>
                </a:solidFill>
              </a:rPr>
              <a:t>Primary effectiveness through 12 months</a:t>
            </a:r>
          </a:p>
        </p:txBody>
      </p:sp>
      <p:pic>
        <p:nvPicPr>
          <p:cNvPr id="2050" name="Picture 2">
            <a:extLst>
              <a:ext uri="{FF2B5EF4-FFF2-40B4-BE49-F238E27FC236}">
                <a16:creationId xmlns:a16="http://schemas.microsoft.com/office/drawing/2014/main" id="{CE865889-3134-4628-8A34-5C493290233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 r="1180" b="1534"/>
          <a:stretch/>
        </p:blipFill>
        <p:spPr bwMode="auto">
          <a:xfrm>
            <a:off x="513647" y="1222899"/>
            <a:ext cx="6268816" cy="4676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E0BC47D0-5B75-4765-AC95-66F3EC7642D5}"/>
              </a:ext>
            </a:extLst>
          </p:cNvPr>
          <p:cNvSpPr txBox="1"/>
          <p:nvPr/>
        </p:nvSpPr>
        <p:spPr>
          <a:xfrm>
            <a:off x="5789999" y="2259341"/>
            <a:ext cx="1152940" cy="369332"/>
          </a:xfrm>
          <a:prstGeom prst="rect">
            <a:avLst/>
          </a:prstGeom>
          <a:noFill/>
        </p:spPr>
        <p:txBody>
          <a:bodyPr wrap="square" rtlCol="0">
            <a:spAutoFit/>
          </a:bodyPr>
          <a:lstStyle/>
          <a:p>
            <a:r>
              <a:rPr lang="en-US" b="1">
                <a:latin typeface="Arial" panose="020B0604020202020204" pitchFamily="34" charset="0"/>
                <a:cs typeface="Arial" panose="020B0604020202020204" pitchFamily="34" charset="0"/>
              </a:rPr>
              <a:t>65.8%</a:t>
            </a:r>
          </a:p>
        </p:txBody>
      </p:sp>
      <p:sp>
        <p:nvSpPr>
          <p:cNvPr id="10" name="TextBox 9">
            <a:extLst>
              <a:ext uri="{FF2B5EF4-FFF2-40B4-BE49-F238E27FC236}">
                <a16:creationId xmlns:a16="http://schemas.microsoft.com/office/drawing/2014/main" id="{980E83F8-02DE-49AA-A9C7-9C9B7701CD1B}"/>
              </a:ext>
            </a:extLst>
          </p:cNvPr>
          <p:cNvSpPr txBox="1"/>
          <p:nvPr/>
        </p:nvSpPr>
        <p:spPr>
          <a:xfrm>
            <a:off x="5789999" y="3059668"/>
            <a:ext cx="1152940" cy="369332"/>
          </a:xfrm>
          <a:prstGeom prst="rect">
            <a:avLst/>
          </a:prstGeom>
          <a:noFill/>
        </p:spPr>
        <p:txBody>
          <a:bodyPr wrap="square" rtlCol="0">
            <a:spAutoFit/>
          </a:bodyPr>
          <a:lstStyle/>
          <a:p>
            <a:r>
              <a:rPr lang="en-US" b="1">
                <a:latin typeface="Arial" panose="020B0604020202020204" pitchFamily="34" charset="0"/>
                <a:cs typeface="Arial" panose="020B0604020202020204" pitchFamily="34" charset="0"/>
              </a:rPr>
              <a:t>37.0%</a:t>
            </a:r>
          </a:p>
        </p:txBody>
      </p:sp>
      <p:sp>
        <p:nvSpPr>
          <p:cNvPr id="9" name="Rectangle: Rounded Corners 8">
            <a:extLst>
              <a:ext uri="{FF2B5EF4-FFF2-40B4-BE49-F238E27FC236}">
                <a16:creationId xmlns:a16="http://schemas.microsoft.com/office/drawing/2014/main" id="{D2B7A4C3-0494-4F50-A815-D6E40E2916B2}"/>
              </a:ext>
            </a:extLst>
          </p:cNvPr>
          <p:cNvSpPr/>
          <p:nvPr/>
        </p:nvSpPr>
        <p:spPr>
          <a:xfrm>
            <a:off x="7720864" y="2178121"/>
            <a:ext cx="3562184" cy="2078784"/>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The absolute difference of 28.8% (78% improvement) is statistically significant (p=0.022) in favor of the hybrid Convergent procedure*</a:t>
            </a:r>
          </a:p>
          <a:p>
            <a:pPr algn="ctr"/>
            <a:endParaRPr lang="en-US" dirty="0">
              <a:latin typeface="Arial" panose="020B0604020202020204" pitchFamily="34" charset="0"/>
              <a:cs typeface="Arial" panose="020B0604020202020204" pitchFamily="34" charset="0"/>
            </a:endParaRPr>
          </a:p>
          <a:p>
            <a:pPr algn="ctr"/>
            <a:r>
              <a:rPr lang="en-US" sz="1400" i="1" dirty="0">
                <a:latin typeface="Arial" panose="020B0604020202020204" pitchFamily="34" charset="0"/>
                <a:cs typeface="Arial" panose="020B0604020202020204" pitchFamily="34" charset="0"/>
              </a:rPr>
              <a:t>*Based on post-hoc analysis</a:t>
            </a:r>
          </a:p>
        </p:txBody>
      </p:sp>
      <p:sp>
        <p:nvSpPr>
          <p:cNvPr id="11" name="TextBox 10">
            <a:extLst>
              <a:ext uri="{FF2B5EF4-FFF2-40B4-BE49-F238E27FC236}">
                <a16:creationId xmlns:a16="http://schemas.microsoft.com/office/drawing/2014/main" id="{CDE3FE0B-B726-4700-B0CD-7E4C80D20FC7}"/>
              </a:ext>
            </a:extLst>
          </p:cNvPr>
          <p:cNvSpPr txBox="1"/>
          <p:nvPr/>
        </p:nvSpPr>
        <p:spPr>
          <a:xfrm>
            <a:off x="321427" y="6363521"/>
            <a:ext cx="1587259" cy="253916"/>
          </a:xfrm>
          <a:prstGeom prst="rect">
            <a:avLst/>
          </a:prstGeom>
          <a:noFill/>
        </p:spPr>
        <p:txBody>
          <a:bodyPr wrap="square" rtlCol="0">
            <a:spAutoFit/>
          </a:bodyPr>
          <a:lstStyle/>
          <a:p>
            <a:r>
              <a:rPr lang="en-US" sz="1050" dirty="0"/>
              <a:t>PM-EU-1681B-0624-G </a:t>
            </a:r>
          </a:p>
        </p:txBody>
      </p:sp>
    </p:spTree>
    <p:extLst>
      <p:ext uri="{BB962C8B-B14F-4D97-AF65-F5344CB8AC3E}">
        <p14:creationId xmlns:p14="http://schemas.microsoft.com/office/powerpoint/2010/main" val="35647852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F1314-B3F4-49F2-8931-5F315E8B422B}"/>
              </a:ext>
            </a:extLst>
          </p:cNvPr>
          <p:cNvSpPr>
            <a:spLocks noGrp="1"/>
          </p:cNvSpPr>
          <p:nvPr>
            <p:ph type="title"/>
          </p:nvPr>
        </p:nvSpPr>
        <p:spPr>
          <a:xfrm>
            <a:off x="679174" y="309466"/>
            <a:ext cx="10515600" cy="1325563"/>
          </a:xfrm>
        </p:spPr>
        <p:txBody>
          <a:bodyPr/>
          <a:lstStyle/>
          <a:p>
            <a:r>
              <a:rPr lang="en-US" sz="3600" b="1">
                <a:solidFill>
                  <a:schemeClr val="accent1">
                    <a:lumMod val="50000"/>
                  </a:schemeClr>
                </a:solidFill>
              </a:rPr>
              <a:t>Freedom from atrial arrhythmia by AAD Use </a:t>
            </a:r>
            <a:br>
              <a:rPr lang="en-US" sz="3600" b="1">
                <a:solidFill>
                  <a:schemeClr val="accent1">
                    <a:lumMod val="50000"/>
                  </a:schemeClr>
                </a:solidFill>
              </a:rPr>
            </a:br>
            <a:r>
              <a:rPr lang="en-US" sz="3600" b="1">
                <a:solidFill>
                  <a:schemeClr val="accent1">
                    <a:lumMod val="50000"/>
                  </a:schemeClr>
                </a:solidFill>
              </a:rPr>
              <a:t>12 months and 18 months </a:t>
            </a:r>
          </a:p>
        </p:txBody>
      </p:sp>
      <p:graphicFrame>
        <p:nvGraphicFramePr>
          <p:cNvPr id="18" name="Chart 17">
            <a:extLst>
              <a:ext uri="{FF2B5EF4-FFF2-40B4-BE49-F238E27FC236}">
                <a16:creationId xmlns:a16="http://schemas.microsoft.com/office/drawing/2014/main" id="{42F6CB50-ECEE-42E2-A2AB-EBED4491A487}"/>
              </a:ext>
            </a:extLst>
          </p:cNvPr>
          <p:cNvGraphicFramePr>
            <a:graphicFrameLocks/>
          </p:cNvGraphicFramePr>
          <p:nvPr>
            <p:extLst>
              <p:ext uri="{D42A27DB-BD31-4B8C-83A1-F6EECF244321}">
                <p14:modId xmlns:p14="http://schemas.microsoft.com/office/powerpoint/2010/main" val="3790240071"/>
              </p:ext>
            </p:extLst>
          </p:nvPr>
        </p:nvGraphicFramePr>
        <p:xfrm>
          <a:off x="838200" y="2149475"/>
          <a:ext cx="4584590" cy="300297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2" name="Chart 21">
            <a:extLst>
              <a:ext uri="{FF2B5EF4-FFF2-40B4-BE49-F238E27FC236}">
                <a16:creationId xmlns:a16="http://schemas.microsoft.com/office/drawing/2014/main" id="{A0B012E4-548A-4F7E-B377-1366272A4916}"/>
              </a:ext>
            </a:extLst>
          </p:cNvPr>
          <p:cNvGraphicFramePr>
            <a:graphicFrameLocks/>
          </p:cNvGraphicFramePr>
          <p:nvPr>
            <p:extLst>
              <p:ext uri="{D42A27DB-BD31-4B8C-83A1-F6EECF244321}">
                <p14:modId xmlns:p14="http://schemas.microsoft.com/office/powerpoint/2010/main" val="279621169"/>
              </p:ext>
            </p:extLst>
          </p:nvPr>
        </p:nvGraphicFramePr>
        <p:xfrm>
          <a:off x="6370320" y="2149474"/>
          <a:ext cx="4737652" cy="3002969"/>
        </p:xfrm>
        <a:graphic>
          <a:graphicData uri="http://schemas.openxmlformats.org/drawingml/2006/chart">
            <c:chart xmlns:c="http://schemas.openxmlformats.org/drawingml/2006/chart" xmlns:r="http://schemas.openxmlformats.org/officeDocument/2006/relationships" r:id="rId3"/>
          </a:graphicData>
        </a:graphic>
      </p:graphicFrame>
      <p:sp>
        <p:nvSpPr>
          <p:cNvPr id="26" name="Rectangle: Rounded Corners 25">
            <a:extLst>
              <a:ext uri="{FF2B5EF4-FFF2-40B4-BE49-F238E27FC236}">
                <a16:creationId xmlns:a16="http://schemas.microsoft.com/office/drawing/2014/main" id="{BBF3632B-C083-4B91-BC78-516A0B894CA1}"/>
              </a:ext>
            </a:extLst>
          </p:cNvPr>
          <p:cNvSpPr/>
          <p:nvPr/>
        </p:nvSpPr>
        <p:spPr>
          <a:xfrm>
            <a:off x="838200" y="5221102"/>
            <a:ext cx="10515600" cy="1239109"/>
          </a:xfrm>
          <a:prstGeom prst="round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Arial" panose="020B0604020202020204" pitchFamily="34" charset="0"/>
                <a:cs typeface="Arial" panose="020B0604020202020204" pitchFamily="34" charset="0"/>
              </a:rPr>
              <a:t>Freedom from atrial arrhythmia with and/or without AADs was significantly higher with hybrid Convergent Vs endocardial ablation alone, and sustained through 18 months (7-day holter)</a:t>
            </a:r>
          </a:p>
        </p:txBody>
      </p:sp>
      <p:sp>
        <p:nvSpPr>
          <p:cNvPr id="7" name="TextBox 6">
            <a:extLst>
              <a:ext uri="{FF2B5EF4-FFF2-40B4-BE49-F238E27FC236}">
                <a16:creationId xmlns:a16="http://schemas.microsoft.com/office/drawing/2014/main" id="{436F5AF5-A630-49D5-B202-DFBC5B124F91}"/>
              </a:ext>
            </a:extLst>
          </p:cNvPr>
          <p:cNvSpPr txBox="1"/>
          <p:nvPr/>
        </p:nvSpPr>
        <p:spPr>
          <a:xfrm>
            <a:off x="321427" y="6514596"/>
            <a:ext cx="1587259" cy="253916"/>
          </a:xfrm>
          <a:prstGeom prst="rect">
            <a:avLst/>
          </a:prstGeom>
          <a:noFill/>
        </p:spPr>
        <p:txBody>
          <a:bodyPr wrap="square" rtlCol="0">
            <a:spAutoFit/>
          </a:bodyPr>
          <a:lstStyle/>
          <a:p>
            <a:r>
              <a:rPr lang="en-US" sz="1050" dirty="0"/>
              <a:t>PM-EU-1681B-0624-G </a:t>
            </a:r>
          </a:p>
        </p:txBody>
      </p:sp>
    </p:spTree>
    <p:extLst>
      <p:ext uri="{BB962C8B-B14F-4D97-AF65-F5344CB8AC3E}">
        <p14:creationId xmlns:p14="http://schemas.microsoft.com/office/powerpoint/2010/main" val="29182600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C09ED-D2C8-45FB-BEAB-9E9F5459F32F}"/>
              </a:ext>
            </a:extLst>
          </p:cNvPr>
          <p:cNvSpPr>
            <a:spLocks noGrp="1"/>
          </p:cNvSpPr>
          <p:nvPr>
            <p:ph type="title"/>
          </p:nvPr>
        </p:nvSpPr>
        <p:spPr>
          <a:xfrm>
            <a:off x="838199" y="365125"/>
            <a:ext cx="10722997" cy="1325563"/>
          </a:xfrm>
        </p:spPr>
        <p:txBody>
          <a:bodyPr>
            <a:normAutofit/>
          </a:bodyPr>
          <a:lstStyle/>
          <a:p>
            <a:r>
              <a:rPr lang="en-US" sz="3600" b="1">
                <a:solidFill>
                  <a:schemeClr val="accent1">
                    <a:lumMod val="50000"/>
                  </a:schemeClr>
                </a:solidFill>
              </a:rPr>
              <a:t>Freedom from AF and AF Burden Reduction </a:t>
            </a:r>
            <a:br>
              <a:rPr lang="en-US" sz="3600" b="1">
                <a:solidFill>
                  <a:schemeClr val="accent1">
                    <a:lumMod val="50000"/>
                  </a:schemeClr>
                </a:solidFill>
              </a:rPr>
            </a:br>
            <a:r>
              <a:rPr lang="en-US" sz="3600" b="1">
                <a:solidFill>
                  <a:schemeClr val="accent1">
                    <a:lumMod val="50000"/>
                  </a:schemeClr>
                </a:solidFill>
              </a:rPr>
              <a:t>12 months and 18 months</a:t>
            </a:r>
          </a:p>
        </p:txBody>
      </p:sp>
      <p:graphicFrame>
        <p:nvGraphicFramePr>
          <p:cNvPr id="8" name="Content Placeholder 7">
            <a:extLst>
              <a:ext uri="{FF2B5EF4-FFF2-40B4-BE49-F238E27FC236}">
                <a16:creationId xmlns:a16="http://schemas.microsoft.com/office/drawing/2014/main" id="{6E74CC6D-9813-41E4-993C-EA162E285B82}"/>
              </a:ext>
            </a:extLst>
          </p:cNvPr>
          <p:cNvGraphicFramePr>
            <a:graphicFrameLocks noGrp="1"/>
          </p:cNvGraphicFramePr>
          <p:nvPr>
            <p:ph idx="1"/>
            <p:extLst>
              <p:ext uri="{D42A27DB-BD31-4B8C-83A1-F6EECF244321}">
                <p14:modId xmlns:p14="http://schemas.microsoft.com/office/powerpoint/2010/main" val="1072540246"/>
              </p:ext>
            </p:extLst>
          </p:nvPr>
        </p:nvGraphicFramePr>
        <p:xfrm>
          <a:off x="695077" y="2143677"/>
          <a:ext cx="4020046" cy="253169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 9">
            <a:extLst>
              <a:ext uri="{FF2B5EF4-FFF2-40B4-BE49-F238E27FC236}">
                <a16:creationId xmlns:a16="http://schemas.microsoft.com/office/drawing/2014/main" id="{4CB7D28D-C754-4B0B-BB36-0E4D144FB929}"/>
              </a:ext>
            </a:extLst>
          </p:cNvPr>
          <p:cNvGraphicFramePr>
            <a:graphicFrameLocks/>
          </p:cNvGraphicFramePr>
          <p:nvPr>
            <p:extLst>
              <p:ext uri="{D42A27DB-BD31-4B8C-83A1-F6EECF244321}">
                <p14:modId xmlns:p14="http://schemas.microsoft.com/office/powerpoint/2010/main" val="3971822427"/>
              </p:ext>
            </p:extLst>
          </p:nvPr>
        </p:nvGraphicFramePr>
        <p:xfrm>
          <a:off x="6306709" y="2143677"/>
          <a:ext cx="4355989" cy="2531690"/>
        </p:xfrm>
        <a:graphic>
          <a:graphicData uri="http://schemas.openxmlformats.org/drawingml/2006/chart">
            <c:chart xmlns:c="http://schemas.openxmlformats.org/drawingml/2006/chart" xmlns:r="http://schemas.openxmlformats.org/officeDocument/2006/relationships" r:id="rId3"/>
          </a:graphicData>
        </a:graphic>
      </p:graphicFrame>
      <p:sp>
        <p:nvSpPr>
          <p:cNvPr id="12" name="Rectangle: Rounded Corners 11">
            <a:extLst>
              <a:ext uri="{FF2B5EF4-FFF2-40B4-BE49-F238E27FC236}">
                <a16:creationId xmlns:a16="http://schemas.microsoft.com/office/drawing/2014/main" id="{6CF6C47B-B508-4F22-A908-100F10DD48C1}"/>
              </a:ext>
            </a:extLst>
          </p:cNvPr>
          <p:cNvSpPr/>
          <p:nvPr/>
        </p:nvSpPr>
        <p:spPr>
          <a:xfrm>
            <a:off x="604912" y="4895443"/>
            <a:ext cx="10515600" cy="1239109"/>
          </a:xfrm>
          <a:prstGeom prst="round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Arial" panose="020B0604020202020204" pitchFamily="34" charset="0"/>
                <a:cs typeface="Arial" panose="020B0604020202020204" pitchFamily="34" charset="0"/>
              </a:rPr>
              <a:t>Freedom from AF and </a:t>
            </a:r>
            <a:r>
              <a:rPr lang="en-US" u="sng">
                <a:latin typeface="Arial" panose="020B0604020202020204" pitchFamily="34" charset="0"/>
                <a:cs typeface="Arial" panose="020B0604020202020204" pitchFamily="34" charset="0"/>
              </a:rPr>
              <a:t>&gt;</a:t>
            </a:r>
            <a:r>
              <a:rPr lang="en-US">
                <a:latin typeface="Arial" panose="020B0604020202020204" pitchFamily="34" charset="0"/>
                <a:cs typeface="Arial" panose="020B0604020202020204" pitchFamily="34" charset="0"/>
              </a:rPr>
              <a:t>90% reduction in AF burden was significantly higher with hybrid Convergent Vs endocardial ablation alone, and sustained through 18 months (7-day holter)</a:t>
            </a:r>
          </a:p>
        </p:txBody>
      </p:sp>
      <p:sp>
        <p:nvSpPr>
          <p:cNvPr id="7" name="TextBox 6">
            <a:extLst>
              <a:ext uri="{FF2B5EF4-FFF2-40B4-BE49-F238E27FC236}">
                <a16:creationId xmlns:a16="http://schemas.microsoft.com/office/drawing/2014/main" id="{BB076468-7551-4670-9EC3-ACD150734568}"/>
              </a:ext>
            </a:extLst>
          </p:cNvPr>
          <p:cNvSpPr txBox="1"/>
          <p:nvPr/>
        </p:nvSpPr>
        <p:spPr>
          <a:xfrm>
            <a:off x="321427" y="6363521"/>
            <a:ext cx="1587259" cy="253916"/>
          </a:xfrm>
          <a:prstGeom prst="rect">
            <a:avLst/>
          </a:prstGeom>
          <a:noFill/>
        </p:spPr>
        <p:txBody>
          <a:bodyPr wrap="square" rtlCol="0">
            <a:spAutoFit/>
          </a:bodyPr>
          <a:lstStyle/>
          <a:p>
            <a:r>
              <a:rPr lang="en-US" sz="1050" dirty="0"/>
              <a:t>PM-EU-1681B-0624-G </a:t>
            </a:r>
          </a:p>
        </p:txBody>
      </p:sp>
    </p:spTree>
    <p:extLst>
      <p:ext uri="{BB962C8B-B14F-4D97-AF65-F5344CB8AC3E}">
        <p14:creationId xmlns:p14="http://schemas.microsoft.com/office/powerpoint/2010/main" val="28435116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36CEB-E613-4139-8E22-E0A6675E92E1}"/>
              </a:ext>
            </a:extLst>
          </p:cNvPr>
          <p:cNvSpPr>
            <a:spLocks noGrp="1"/>
          </p:cNvSpPr>
          <p:nvPr>
            <p:ph type="title"/>
          </p:nvPr>
        </p:nvSpPr>
        <p:spPr>
          <a:xfrm>
            <a:off x="484035" y="261758"/>
            <a:ext cx="11223929" cy="1325563"/>
          </a:xfrm>
        </p:spPr>
        <p:txBody>
          <a:bodyPr/>
          <a:lstStyle/>
          <a:p>
            <a:r>
              <a:rPr lang="en-US" sz="3600" b="1">
                <a:solidFill>
                  <a:schemeClr val="accent1">
                    <a:lumMod val="50000"/>
                  </a:schemeClr>
                </a:solidFill>
              </a:rPr>
              <a:t>Freedom from Cardioversion and AF Symptoms Improvement</a:t>
            </a:r>
          </a:p>
        </p:txBody>
      </p:sp>
      <p:sp>
        <p:nvSpPr>
          <p:cNvPr id="3" name="Content Placeholder 2">
            <a:extLst>
              <a:ext uri="{FF2B5EF4-FFF2-40B4-BE49-F238E27FC236}">
                <a16:creationId xmlns:a16="http://schemas.microsoft.com/office/drawing/2014/main" id="{3A7E354A-F9CE-4CA3-9A28-33DBE71EC9A1}"/>
              </a:ext>
            </a:extLst>
          </p:cNvPr>
          <p:cNvSpPr>
            <a:spLocks noGrp="1"/>
          </p:cNvSpPr>
          <p:nvPr>
            <p:ph idx="1"/>
          </p:nvPr>
        </p:nvSpPr>
        <p:spPr>
          <a:xfrm>
            <a:off x="758688" y="1356698"/>
            <a:ext cx="10515600" cy="1036645"/>
          </a:xfrm>
        </p:spPr>
        <p:txBody>
          <a:bodyPr/>
          <a:lstStyle/>
          <a:p>
            <a:r>
              <a:rPr lang="en-US" sz="1900">
                <a:solidFill>
                  <a:schemeClr val="bg2">
                    <a:lumMod val="25000"/>
                  </a:schemeClr>
                </a:solidFill>
                <a:latin typeface="Arial" panose="020B0604020202020204" pitchFamily="34" charset="0"/>
                <a:cs typeface="Arial" panose="020B0604020202020204" pitchFamily="34" charset="0"/>
              </a:rPr>
              <a:t>A total of 71% hybrid Convergent patients Vs 41% endocardial ablation patients (p = 0.015) had freedom from cardioversion from procedure through 12 months</a:t>
            </a:r>
          </a:p>
          <a:p>
            <a:r>
              <a:rPr lang="en-US" sz="1900">
                <a:solidFill>
                  <a:schemeClr val="bg2">
                    <a:lumMod val="25000"/>
                  </a:schemeClr>
                </a:solidFill>
                <a:latin typeface="Arial" panose="020B0604020202020204" pitchFamily="34" charset="0"/>
                <a:cs typeface="Arial" panose="020B0604020202020204" pitchFamily="34" charset="0"/>
              </a:rPr>
              <a:t>Both study arms demonstrated improvement in AF symptoms as compared to baseline. </a:t>
            </a:r>
          </a:p>
        </p:txBody>
      </p:sp>
      <p:sp>
        <p:nvSpPr>
          <p:cNvPr id="5" name="TextBox 4">
            <a:extLst>
              <a:ext uri="{FF2B5EF4-FFF2-40B4-BE49-F238E27FC236}">
                <a16:creationId xmlns:a16="http://schemas.microsoft.com/office/drawing/2014/main" id="{6D770F24-3CFF-403A-B933-841BDB9C6631}"/>
              </a:ext>
            </a:extLst>
          </p:cNvPr>
          <p:cNvSpPr txBox="1"/>
          <p:nvPr/>
        </p:nvSpPr>
        <p:spPr>
          <a:xfrm>
            <a:off x="1382866" y="2312929"/>
            <a:ext cx="9891422" cy="369332"/>
          </a:xfrm>
          <a:prstGeom prst="rect">
            <a:avLst/>
          </a:prstGeom>
          <a:noFill/>
        </p:spPr>
        <p:txBody>
          <a:bodyPr wrap="square" rtlCol="0">
            <a:spAutoFit/>
          </a:bodyPr>
          <a:lstStyle/>
          <a:p>
            <a:r>
              <a:rPr lang="en-US" b="1">
                <a:latin typeface="Arial" panose="020B0604020202020204" pitchFamily="34" charset="0"/>
                <a:cs typeface="Arial" panose="020B0604020202020204" pitchFamily="34" charset="0"/>
              </a:rPr>
              <a:t>AF symptoms reduction in hybrid Convergent arm from Baseline to 12 months</a:t>
            </a:r>
          </a:p>
        </p:txBody>
      </p:sp>
      <p:pic>
        <p:nvPicPr>
          <p:cNvPr id="1026" name="Picture 2">
            <a:extLst>
              <a:ext uri="{FF2B5EF4-FFF2-40B4-BE49-F238E27FC236}">
                <a16:creationId xmlns:a16="http://schemas.microsoft.com/office/drawing/2014/main" id="{A33C78AF-590B-40D7-A100-4D1A9D449E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9838" y="2658850"/>
            <a:ext cx="7489285" cy="370688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2149776A-A18A-4A59-96FB-BC6D96897ADD}"/>
              </a:ext>
            </a:extLst>
          </p:cNvPr>
          <p:cNvSpPr txBox="1"/>
          <p:nvPr/>
        </p:nvSpPr>
        <p:spPr>
          <a:xfrm>
            <a:off x="321427" y="6363521"/>
            <a:ext cx="1587259" cy="253916"/>
          </a:xfrm>
          <a:prstGeom prst="rect">
            <a:avLst/>
          </a:prstGeom>
          <a:noFill/>
        </p:spPr>
        <p:txBody>
          <a:bodyPr wrap="square" rtlCol="0">
            <a:spAutoFit/>
          </a:bodyPr>
          <a:lstStyle/>
          <a:p>
            <a:r>
              <a:rPr lang="en-US" sz="1050" dirty="0"/>
              <a:t>PM-EU-1681B-0624-G </a:t>
            </a:r>
          </a:p>
        </p:txBody>
      </p:sp>
    </p:spTree>
    <p:extLst>
      <p:ext uri="{BB962C8B-B14F-4D97-AF65-F5344CB8AC3E}">
        <p14:creationId xmlns:p14="http://schemas.microsoft.com/office/powerpoint/2010/main" val="27206919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DA2DC-DE74-4E64-B96B-7F740875B191}"/>
              </a:ext>
            </a:extLst>
          </p:cNvPr>
          <p:cNvSpPr>
            <a:spLocks noGrp="1"/>
          </p:cNvSpPr>
          <p:nvPr>
            <p:ph type="title"/>
          </p:nvPr>
        </p:nvSpPr>
        <p:spPr/>
        <p:txBody>
          <a:bodyPr/>
          <a:lstStyle/>
          <a:p>
            <a:r>
              <a:rPr lang="en-US" sz="3600" b="1">
                <a:solidFill>
                  <a:schemeClr val="accent1">
                    <a:lumMod val="50000"/>
                  </a:schemeClr>
                </a:solidFill>
              </a:rPr>
              <a:t>Safety</a:t>
            </a:r>
          </a:p>
        </p:txBody>
      </p:sp>
      <p:sp>
        <p:nvSpPr>
          <p:cNvPr id="3" name="Content Placeholder 2">
            <a:extLst>
              <a:ext uri="{FF2B5EF4-FFF2-40B4-BE49-F238E27FC236}">
                <a16:creationId xmlns:a16="http://schemas.microsoft.com/office/drawing/2014/main" id="{2C6B7542-40E1-4B49-888B-81216421646E}"/>
              </a:ext>
            </a:extLst>
          </p:cNvPr>
          <p:cNvSpPr>
            <a:spLocks noGrp="1"/>
          </p:cNvSpPr>
          <p:nvPr>
            <p:ph idx="1"/>
          </p:nvPr>
        </p:nvSpPr>
        <p:spPr>
          <a:xfrm>
            <a:off x="663271" y="1690688"/>
            <a:ext cx="10515600" cy="4351338"/>
          </a:xfrm>
        </p:spPr>
        <p:txBody>
          <a:bodyPr/>
          <a:lstStyle/>
          <a:p>
            <a:r>
              <a:rPr lang="en-US" sz="1900">
                <a:solidFill>
                  <a:schemeClr val="bg2">
                    <a:lumMod val="25000"/>
                  </a:schemeClr>
                </a:solidFill>
                <a:latin typeface="Arial" panose="020B0604020202020204" pitchFamily="34" charset="0"/>
                <a:cs typeface="Arial" panose="020B0604020202020204" pitchFamily="34" charset="0"/>
              </a:rPr>
              <a:t>No deaths, cardiac perforation or AE fistula were reported in either study arms.</a:t>
            </a:r>
          </a:p>
          <a:p>
            <a:r>
              <a:rPr lang="en-US" sz="1900">
                <a:solidFill>
                  <a:schemeClr val="bg2">
                    <a:lumMod val="25000"/>
                  </a:schemeClr>
                </a:solidFill>
                <a:latin typeface="Arial" panose="020B0604020202020204" pitchFamily="34" charset="0"/>
                <a:cs typeface="Arial" panose="020B0604020202020204" pitchFamily="34" charset="0"/>
              </a:rPr>
              <a:t>The safety rate in hybrid Convergent arm was 7.9%.</a:t>
            </a:r>
          </a:p>
          <a:p>
            <a:pPr lvl="1"/>
            <a:r>
              <a:rPr lang="en-US" sz="1900">
                <a:solidFill>
                  <a:schemeClr val="bg2">
                    <a:lumMod val="25000"/>
                  </a:schemeClr>
                </a:solidFill>
                <a:latin typeface="Arial" panose="020B0604020202020204" pitchFamily="34" charset="0"/>
                <a:cs typeface="Arial" panose="020B0604020202020204" pitchFamily="34" charset="0"/>
              </a:rPr>
              <a:t>One pericardial effusion: delayed effusion due to inflammatory response to pericardiotomy and ablation, resolved after pericardial fluid drainage</a:t>
            </a:r>
          </a:p>
          <a:p>
            <a:pPr lvl="1"/>
            <a:r>
              <a:rPr lang="en-US" sz="1900">
                <a:solidFill>
                  <a:schemeClr val="bg2">
                    <a:lumMod val="25000"/>
                  </a:schemeClr>
                </a:solidFill>
                <a:latin typeface="Arial" panose="020B0604020202020204" pitchFamily="34" charset="0"/>
                <a:cs typeface="Arial" panose="020B0604020202020204" pitchFamily="34" charset="0"/>
              </a:rPr>
              <a:t>One stroke</a:t>
            </a:r>
          </a:p>
          <a:p>
            <a:pPr lvl="1"/>
            <a:r>
              <a:rPr lang="en-US" sz="1900">
                <a:solidFill>
                  <a:schemeClr val="bg2">
                    <a:lumMod val="25000"/>
                  </a:schemeClr>
                </a:solidFill>
                <a:latin typeface="Arial" panose="020B0604020202020204" pitchFamily="34" charset="0"/>
                <a:cs typeface="Arial" panose="020B0604020202020204" pitchFamily="34" charset="0"/>
              </a:rPr>
              <a:t>One phrenic nerve injury (resolved)</a:t>
            </a:r>
          </a:p>
          <a:p>
            <a:r>
              <a:rPr lang="en-US" sz="1900">
                <a:solidFill>
                  <a:schemeClr val="bg2">
                    <a:lumMod val="25000"/>
                  </a:schemeClr>
                </a:solidFill>
                <a:latin typeface="Arial" panose="020B0604020202020204" pitchFamily="34" charset="0"/>
                <a:cs typeface="Arial" panose="020B0604020202020204" pitchFamily="34" charset="0"/>
              </a:rPr>
              <a:t>These pre-specified primary safety events were not reported in the endocardial ablation arm.</a:t>
            </a:r>
          </a:p>
          <a:p>
            <a:pPr marL="457200" lvl="1" indent="0">
              <a:buNone/>
            </a:pPr>
            <a:endParaRPr lang="en-US"/>
          </a:p>
        </p:txBody>
      </p:sp>
      <p:sp>
        <p:nvSpPr>
          <p:cNvPr id="5" name="TextBox 4">
            <a:extLst>
              <a:ext uri="{FF2B5EF4-FFF2-40B4-BE49-F238E27FC236}">
                <a16:creationId xmlns:a16="http://schemas.microsoft.com/office/drawing/2014/main" id="{89A36FB8-3FFD-4250-8068-D97A3683B3D5}"/>
              </a:ext>
            </a:extLst>
          </p:cNvPr>
          <p:cNvSpPr txBox="1"/>
          <p:nvPr/>
        </p:nvSpPr>
        <p:spPr>
          <a:xfrm>
            <a:off x="321427" y="6363521"/>
            <a:ext cx="1587259" cy="253916"/>
          </a:xfrm>
          <a:prstGeom prst="rect">
            <a:avLst/>
          </a:prstGeom>
          <a:noFill/>
        </p:spPr>
        <p:txBody>
          <a:bodyPr wrap="square" rtlCol="0">
            <a:spAutoFit/>
          </a:bodyPr>
          <a:lstStyle/>
          <a:p>
            <a:r>
              <a:rPr lang="en-US" sz="1050" dirty="0"/>
              <a:t>PM-EU-1681B-0624-G </a:t>
            </a:r>
          </a:p>
        </p:txBody>
      </p:sp>
    </p:spTree>
    <p:extLst>
      <p:ext uri="{BB962C8B-B14F-4D97-AF65-F5344CB8AC3E}">
        <p14:creationId xmlns:p14="http://schemas.microsoft.com/office/powerpoint/2010/main" val="37809138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76F2D-0CE1-42BD-BE4B-54FCC0CC3075}"/>
              </a:ext>
            </a:extLst>
          </p:cNvPr>
          <p:cNvSpPr>
            <a:spLocks noGrp="1"/>
          </p:cNvSpPr>
          <p:nvPr>
            <p:ph type="title"/>
          </p:nvPr>
        </p:nvSpPr>
        <p:spPr/>
        <p:txBody>
          <a:bodyPr/>
          <a:lstStyle/>
          <a:p>
            <a:r>
              <a:rPr lang="en-US" sz="3600" b="1">
                <a:solidFill>
                  <a:schemeClr val="accent1">
                    <a:lumMod val="50000"/>
                  </a:schemeClr>
                </a:solidFill>
              </a:rPr>
              <a:t>Conclusion</a:t>
            </a:r>
          </a:p>
        </p:txBody>
      </p:sp>
      <p:sp>
        <p:nvSpPr>
          <p:cNvPr id="3" name="Content Placeholder 2">
            <a:extLst>
              <a:ext uri="{FF2B5EF4-FFF2-40B4-BE49-F238E27FC236}">
                <a16:creationId xmlns:a16="http://schemas.microsoft.com/office/drawing/2014/main" id="{3D2D0034-C267-4766-830E-84C93A75285B}"/>
              </a:ext>
            </a:extLst>
          </p:cNvPr>
          <p:cNvSpPr>
            <a:spLocks noGrp="1"/>
          </p:cNvSpPr>
          <p:nvPr>
            <p:ph idx="1"/>
          </p:nvPr>
        </p:nvSpPr>
        <p:spPr>
          <a:xfrm>
            <a:off x="710979" y="1467816"/>
            <a:ext cx="10515600" cy="4351338"/>
          </a:xfrm>
        </p:spPr>
        <p:txBody>
          <a:bodyPr/>
          <a:lstStyle/>
          <a:p>
            <a:r>
              <a:rPr lang="en-US" sz="1900">
                <a:solidFill>
                  <a:schemeClr val="bg2">
                    <a:lumMod val="25000"/>
                  </a:schemeClr>
                </a:solidFill>
                <a:latin typeface="Arial" panose="020B0604020202020204" pitchFamily="34" charset="0"/>
                <a:cs typeface="Arial" panose="020B0604020202020204" pitchFamily="34" charset="0"/>
              </a:rPr>
              <a:t>Superior outcomes with hybrid Convergent procedure when compared to endocardial catheter ablation alone in patients with drug refractory long-standing persistent AF.</a:t>
            </a:r>
          </a:p>
          <a:p>
            <a:r>
              <a:rPr lang="en-US" sz="1900">
                <a:solidFill>
                  <a:schemeClr val="bg2">
                    <a:lumMod val="25000"/>
                  </a:schemeClr>
                </a:solidFill>
                <a:latin typeface="Arial" panose="020B0604020202020204" pitchFamily="34" charset="0"/>
                <a:cs typeface="Arial" panose="020B0604020202020204" pitchFamily="34" charset="0"/>
              </a:rPr>
              <a:t>The results sustained with multiple definition of success and through 18 months.</a:t>
            </a:r>
          </a:p>
          <a:p>
            <a:r>
              <a:rPr lang="en-US" sz="1900">
                <a:solidFill>
                  <a:schemeClr val="bg2">
                    <a:lumMod val="25000"/>
                  </a:schemeClr>
                </a:solidFill>
                <a:latin typeface="Arial" panose="020B0604020202020204" pitchFamily="34" charset="0"/>
                <a:cs typeface="Arial" panose="020B0604020202020204" pitchFamily="34" charset="0"/>
              </a:rPr>
              <a:t>Significant reduction in AF symptoms reported by patients. </a:t>
            </a:r>
          </a:p>
          <a:p>
            <a:r>
              <a:rPr lang="en-US" sz="1900">
                <a:solidFill>
                  <a:schemeClr val="bg2">
                    <a:lumMod val="25000"/>
                  </a:schemeClr>
                </a:solidFill>
                <a:latin typeface="Arial" panose="020B0604020202020204" pitchFamily="34" charset="0"/>
                <a:cs typeface="Arial" panose="020B0604020202020204" pitchFamily="34" charset="0"/>
              </a:rPr>
              <a:t>Acceptable safety profile.</a:t>
            </a:r>
          </a:p>
          <a:p>
            <a:r>
              <a:rPr lang="en-US" sz="1900">
                <a:solidFill>
                  <a:schemeClr val="bg2">
                    <a:lumMod val="25000"/>
                  </a:schemeClr>
                </a:solidFill>
                <a:latin typeface="Arial" panose="020B0604020202020204" pitchFamily="34" charset="0"/>
                <a:cs typeface="Arial" panose="020B0604020202020204" pitchFamily="34" charset="0"/>
              </a:rPr>
              <a:t>Improved EP lab efficiency as demonstrated by 41 minutes reduction in endocardial ablation time as a result of adding epicardial ablation.</a:t>
            </a:r>
          </a:p>
          <a:p>
            <a:r>
              <a:rPr lang="en-US" sz="1900">
                <a:solidFill>
                  <a:schemeClr val="bg2">
                    <a:lumMod val="25000"/>
                  </a:schemeClr>
                </a:solidFill>
                <a:latin typeface="Arial" panose="020B0604020202020204" pitchFamily="34" charset="0"/>
                <a:cs typeface="Arial" panose="020B0604020202020204" pitchFamily="34" charset="0"/>
              </a:rPr>
              <a:t>A collaborative heart team approach helps improve outcomes in difficult to treat patients with advanced AF. </a:t>
            </a:r>
          </a:p>
          <a:p>
            <a:endParaRPr lang="en-US" sz="1900">
              <a:solidFill>
                <a:schemeClr val="bg2">
                  <a:lumMod val="25000"/>
                </a:schemeClr>
              </a:solidFill>
              <a:latin typeface="Arial" panose="020B0604020202020204" pitchFamily="34" charset="0"/>
              <a:cs typeface="Arial" panose="020B0604020202020204" pitchFamily="34" charset="0"/>
            </a:endParaRPr>
          </a:p>
          <a:p>
            <a:endParaRPr lang="en-US" sz="1900">
              <a:solidFill>
                <a:schemeClr val="bg2">
                  <a:lumMod val="25000"/>
                </a:schemeClr>
              </a:solidFill>
              <a:latin typeface="Arial" panose="020B0604020202020204" pitchFamily="34" charset="0"/>
              <a:cs typeface="Arial" panose="020B0604020202020204" pitchFamily="34" charset="0"/>
            </a:endParaRPr>
          </a:p>
          <a:p>
            <a:endParaRPr lang="en-US" sz="1900">
              <a:solidFill>
                <a:schemeClr val="bg2">
                  <a:lumMod val="25000"/>
                </a:schemeClr>
              </a:solidFill>
              <a:latin typeface="Arial" panose="020B0604020202020204" pitchFamily="34" charset="0"/>
              <a:cs typeface="Arial" panose="020B0604020202020204" pitchFamily="34" charset="0"/>
            </a:endParaRPr>
          </a:p>
          <a:p>
            <a:pPr marL="0" indent="0">
              <a:buNone/>
            </a:pPr>
            <a:endParaRPr lang="en-US" sz="1900">
              <a:solidFill>
                <a:schemeClr val="bg2">
                  <a:lumMod val="25000"/>
                </a:schemeClr>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65C8919B-CBBA-4F1A-8A85-760B9404BC5A}"/>
              </a:ext>
            </a:extLst>
          </p:cNvPr>
          <p:cNvSpPr txBox="1"/>
          <p:nvPr/>
        </p:nvSpPr>
        <p:spPr>
          <a:xfrm>
            <a:off x="321427" y="6363521"/>
            <a:ext cx="1587259" cy="253916"/>
          </a:xfrm>
          <a:prstGeom prst="rect">
            <a:avLst/>
          </a:prstGeom>
          <a:noFill/>
        </p:spPr>
        <p:txBody>
          <a:bodyPr wrap="square" rtlCol="0">
            <a:spAutoFit/>
          </a:bodyPr>
          <a:lstStyle/>
          <a:p>
            <a:r>
              <a:rPr lang="en-US" sz="1050" dirty="0"/>
              <a:t>PM-EU-1681B-0624-G </a:t>
            </a:r>
          </a:p>
        </p:txBody>
      </p:sp>
    </p:spTree>
    <p:extLst>
      <p:ext uri="{BB962C8B-B14F-4D97-AF65-F5344CB8AC3E}">
        <p14:creationId xmlns:p14="http://schemas.microsoft.com/office/powerpoint/2010/main" val="17611246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E285E-C1BE-4315-93B0-3B485A599334}"/>
              </a:ext>
            </a:extLst>
          </p:cNvPr>
          <p:cNvSpPr>
            <a:spLocks noGrp="1"/>
          </p:cNvSpPr>
          <p:nvPr>
            <p:ph type="title"/>
          </p:nvPr>
        </p:nvSpPr>
        <p:spPr/>
        <p:txBody>
          <a:bodyPr/>
          <a:lstStyle/>
          <a:p>
            <a:r>
              <a:rPr lang="en-US" sz="3600" b="1">
                <a:solidFill>
                  <a:schemeClr val="accent1">
                    <a:lumMod val="50000"/>
                  </a:schemeClr>
                </a:solidFill>
              </a:rPr>
              <a:t>Study Investigators</a:t>
            </a:r>
          </a:p>
        </p:txBody>
      </p:sp>
      <p:sp>
        <p:nvSpPr>
          <p:cNvPr id="4" name="Rectangle 3">
            <a:extLst>
              <a:ext uri="{FF2B5EF4-FFF2-40B4-BE49-F238E27FC236}">
                <a16:creationId xmlns:a16="http://schemas.microsoft.com/office/drawing/2014/main" id="{9C94B213-D457-44CE-A4EB-FFCCF85C7470}"/>
              </a:ext>
            </a:extLst>
          </p:cNvPr>
          <p:cNvSpPr/>
          <p:nvPr/>
        </p:nvSpPr>
        <p:spPr>
          <a:xfrm>
            <a:off x="313548" y="1509917"/>
            <a:ext cx="5782452" cy="5452134"/>
          </a:xfrm>
          <a:prstGeom prst="rect">
            <a:avLst/>
          </a:prstGeom>
        </p:spPr>
        <p:txBody>
          <a:bodyPr wrap="square">
            <a:spAutoFit/>
          </a:bodyPr>
          <a:lstStyle/>
          <a:p>
            <a:pPr marL="426705" indent="-426705">
              <a:spcAft>
                <a:spcPts val="747"/>
              </a:spcAft>
              <a:buFont typeface="+mj-lt"/>
              <a:buAutoNum type="arabicPeriod"/>
            </a:pPr>
            <a:r>
              <a:rPr lang="en-US" sz="1050">
                <a:latin typeface="Arial" panose="020B0604020202020204" pitchFamily="34" charset="0"/>
                <a:ea typeface="Times New Roman" panose="02020603050405020304" pitchFamily="18" charset="0"/>
                <a:cs typeface="Times New Roman" panose="02020603050405020304" pitchFamily="18" charset="0"/>
              </a:rPr>
              <a:t>David B DeLurgio, MD and Michael Halkos, MD : Emory University - St. Joseph's Hospital Atlanta, Georgia </a:t>
            </a:r>
            <a:endParaRPr lang="en-US" sz="1050">
              <a:latin typeface="Times New Roman" panose="02020603050405020304" pitchFamily="18" charset="0"/>
              <a:ea typeface="Times New Roman" panose="02020603050405020304" pitchFamily="18" charset="0"/>
              <a:cs typeface="Times New Roman" panose="02020603050405020304" pitchFamily="18" charset="0"/>
            </a:endParaRPr>
          </a:p>
          <a:p>
            <a:pPr marL="426705" indent="-426705">
              <a:spcAft>
                <a:spcPts val="747"/>
              </a:spcAft>
              <a:buFont typeface="+mj-lt"/>
              <a:buAutoNum type="arabicPeriod"/>
            </a:pPr>
            <a:r>
              <a:rPr lang="en-US" sz="1050">
                <a:latin typeface="Arial" panose="020B0604020202020204" pitchFamily="34" charset="0"/>
                <a:ea typeface="Times New Roman" panose="02020603050405020304" pitchFamily="18" charset="0"/>
                <a:cs typeface="Times New Roman" panose="02020603050405020304" pitchFamily="18" charset="0"/>
              </a:rPr>
              <a:t>Karl Crossen, MD and Edward Ferguson : Cardiology Associates Research, LLC Tupelo, Mississippi </a:t>
            </a:r>
            <a:endParaRPr lang="en-US" sz="1050">
              <a:latin typeface="Times New Roman" panose="02020603050405020304" pitchFamily="18" charset="0"/>
              <a:ea typeface="Times New Roman" panose="02020603050405020304" pitchFamily="18" charset="0"/>
              <a:cs typeface="Times New Roman" panose="02020603050405020304" pitchFamily="18" charset="0"/>
            </a:endParaRPr>
          </a:p>
          <a:p>
            <a:pPr marL="426705" indent="-426705">
              <a:spcAft>
                <a:spcPts val="747"/>
              </a:spcAft>
              <a:buFont typeface="+mj-lt"/>
              <a:buAutoNum type="arabicPeriod"/>
            </a:pPr>
            <a:r>
              <a:rPr lang="en-US" sz="1050">
                <a:latin typeface="Arial" panose="020B0604020202020204" pitchFamily="34" charset="0"/>
                <a:ea typeface="Times New Roman" panose="02020603050405020304" pitchFamily="18" charset="0"/>
                <a:cs typeface="Times New Roman" panose="02020603050405020304" pitchFamily="18" charset="0"/>
              </a:rPr>
              <a:t>Jaswinder Gill, MD and Christopher </a:t>
            </a:r>
            <a:r>
              <a:rPr lang="en-US" sz="1050" err="1">
                <a:latin typeface="Arial" panose="020B0604020202020204" pitchFamily="34" charset="0"/>
                <a:ea typeface="Times New Roman" panose="02020603050405020304" pitchFamily="18" charset="0"/>
                <a:cs typeface="Times New Roman" panose="02020603050405020304" pitchFamily="18" charset="0"/>
              </a:rPr>
              <a:t>Blauth</a:t>
            </a:r>
            <a:r>
              <a:rPr lang="en-US" sz="1050">
                <a:latin typeface="Arial" panose="020B0604020202020204" pitchFamily="34" charset="0"/>
                <a:ea typeface="Times New Roman" panose="02020603050405020304" pitchFamily="18" charset="0"/>
                <a:cs typeface="Times New Roman" panose="02020603050405020304" pitchFamily="18" charset="0"/>
              </a:rPr>
              <a:t>, MD: Guy's and St. Thomas Hospital, London, UK</a:t>
            </a:r>
            <a:endParaRPr lang="en-US" sz="1050">
              <a:latin typeface="Times New Roman" panose="02020603050405020304" pitchFamily="18" charset="0"/>
              <a:ea typeface="Times New Roman" panose="02020603050405020304" pitchFamily="18" charset="0"/>
              <a:cs typeface="Times New Roman" panose="02020603050405020304" pitchFamily="18" charset="0"/>
            </a:endParaRPr>
          </a:p>
          <a:p>
            <a:pPr marL="426705" indent="-426705">
              <a:spcAft>
                <a:spcPts val="747"/>
              </a:spcAft>
              <a:buFont typeface="+mj-lt"/>
              <a:buAutoNum type="arabicPeriod"/>
            </a:pPr>
            <a:r>
              <a:rPr lang="en-US" sz="1050">
                <a:latin typeface="Arial" panose="020B0604020202020204" pitchFamily="34" charset="0"/>
                <a:ea typeface="Times New Roman" panose="02020603050405020304" pitchFamily="18" charset="0"/>
                <a:cs typeface="Times New Roman" panose="02020603050405020304" pitchFamily="18" charset="0"/>
              </a:rPr>
              <a:t>Saumil Oza, MD, Anthony Magnano, MD, Mark </a:t>
            </a:r>
            <a:r>
              <a:rPr lang="en-US" sz="1050" err="1">
                <a:latin typeface="Arial" panose="020B0604020202020204" pitchFamily="34" charset="0"/>
                <a:ea typeface="Times New Roman" panose="02020603050405020304" pitchFamily="18" charset="0"/>
                <a:cs typeface="Times New Roman" panose="02020603050405020304" pitchFamily="18" charset="0"/>
              </a:rPr>
              <a:t>Mastovych</a:t>
            </a:r>
            <a:r>
              <a:rPr lang="en-US" sz="1050">
                <a:latin typeface="Arial" panose="020B0604020202020204" pitchFamily="34" charset="0"/>
                <a:ea typeface="Times New Roman" panose="02020603050405020304" pitchFamily="18" charset="0"/>
                <a:cs typeface="Times New Roman" panose="02020603050405020304" pitchFamily="18" charset="0"/>
              </a:rPr>
              <a:t>, MD: St. Vincent's HealthCare Jacksonville, Florida  </a:t>
            </a:r>
            <a:endParaRPr lang="en-US" sz="1050">
              <a:latin typeface="Times New Roman" panose="02020603050405020304" pitchFamily="18" charset="0"/>
              <a:ea typeface="Times New Roman" panose="02020603050405020304" pitchFamily="18" charset="0"/>
              <a:cs typeface="Times New Roman" panose="02020603050405020304" pitchFamily="18" charset="0"/>
            </a:endParaRPr>
          </a:p>
          <a:p>
            <a:pPr marL="426705" indent="-426705">
              <a:spcAft>
                <a:spcPts val="747"/>
              </a:spcAft>
              <a:buFont typeface="+mj-lt"/>
              <a:buAutoNum type="arabicPeriod"/>
            </a:pPr>
            <a:r>
              <a:rPr lang="en-US" sz="1050">
                <a:solidFill>
                  <a:srgbClr val="000000"/>
                </a:solidFill>
                <a:latin typeface="Arial" panose="020B0604020202020204" pitchFamily="34" charset="0"/>
                <a:ea typeface="Times New Roman" panose="02020603050405020304" pitchFamily="18" charset="0"/>
                <a:cs typeface="Times New Roman" panose="02020603050405020304" pitchFamily="18" charset="0"/>
              </a:rPr>
              <a:t>David Tschopp, MD and </a:t>
            </a:r>
            <a:r>
              <a:rPr lang="en-US" sz="1050">
                <a:latin typeface="Arial" panose="020B0604020202020204" pitchFamily="34" charset="0"/>
                <a:ea typeface="Times New Roman" panose="02020603050405020304" pitchFamily="18" charset="0"/>
                <a:cs typeface="Times New Roman" panose="02020603050405020304" pitchFamily="18" charset="0"/>
              </a:rPr>
              <a:t>Faraz Kerendi, MD </a:t>
            </a:r>
            <a:r>
              <a:rPr lang="en-US" sz="105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1050">
                <a:latin typeface="Arial" panose="020B0604020202020204" pitchFamily="34" charset="0"/>
                <a:ea typeface="Times New Roman" panose="02020603050405020304" pitchFamily="18" charset="0"/>
                <a:cs typeface="Times New Roman" panose="02020603050405020304" pitchFamily="18" charset="0"/>
              </a:rPr>
              <a:t>Austin Heart PLLC Austin, Texas </a:t>
            </a:r>
            <a:endParaRPr lang="en-US" sz="1050">
              <a:latin typeface="Times New Roman" panose="02020603050405020304" pitchFamily="18" charset="0"/>
              <a:ea typeface="Times New Roman" panose="02020603050405020304" pitchFamily="18" charset="0"/>
              <a:cs typeface="Times New Roman" panose="02020603050405020304" pitchFamily="18" charset="0"/>
            </a:endParaRPr>
          </a:p>
          <a:p>
            <a:pPr marL="426705" indent="-426705">
              <a:spcAft>
                <a:spcPts val="747"/>
              </a:spcAft>
              <a:buFont typeface="+mj-lt"/>
              <a:buAutoNum type="arabicPeriod"/>
            </a:pPr>
            <a:r>
              <a:rPr lang="en-US" sz="1050">
                <a:latin typeface="Arial" panose="020B0604020202020204" pitchFamily="34" charset="0"/>
                <a:ea typeface="Times New Roman" panose="02020603050405020304" pitchFamily="18" charset="0"/>
                <a:cs typeface="Times New Roman" panose="02020603050405020304" pitchFamily="18" charset="0"/>
              </a:rPr>
              <a:t>Tyler Taigen, MD , Eric Espinal, MD, Otto </a:t>
            </a:r>
            <a:r>
              <a:rPr lang="en-US" sz="1050" err="1">
                <a:latin typeface="Arial" panose="020B0604020202020204" pitchFamily="34" charset="0"/>
                <a:cs typeface="Times New Roman" panose="02020603050405020304" pitchFamily="18" charset="0"/>
              </a:rPr>
              <a:t>Constantini</a:t>
            </a:r>
            <a:r>
              <a:rPr lang="en-US" sz="1050">
                <a:latin typeface="Arial" panose="020B0604020202020204" pitchFamily="34" charset="0"/>
                <a:cs typeface="Times New Roman" panose="02020603050405020304" pitchFamily="18" charset="0"/>
              </a:rPr>
              <a:t>: Summa Health </a:t>
            </a:r>
            <a:r>
              <a:rPr lang="en-US" sz="1050">
                <a:latin typeface="Arial" panose="020B0604020202020204" pitchFamily="34" charset="0"/>
                <a:ea typeface="Times New Roman" panose="02020603050405020304" pitchFamily="18" charset="0"/>
                <a:cs typeface="Times New Roman" panose="02020603050405020304" pitchFamily="18" charset="0"/>
              </a:rPr>
              <a:t>System Akron, Ohio </a:t>
            </a:r>
            <a:endParaRPr lang="en-US" sz="1050">
              <a:latin typeface="Times New Roman" panose="02020603050405020304" pitchFamily="18" charset="0"/>
              <a:ea typeface="Times New Roman" panose="02020603050405020304" pitchFamily="18" charset="0"/>
              <a:cs typeface="Times New Roman" panose="02020603050405020304" pitchFamily="18" charset="0"/>
            </a:endParaRPr>
          </a:p>
          <a:p>
            <a:pPr marL="426705" indent="-426705">
              <a:spcAft>
                <a:spcPts val="747"/>
              </a:spcAft>
              <a:buFont typeface="+mj-lt"/>
              <a:buAutoNum type="arabicPeriod"/>
            </a:pPr>
            <a:r>
              <a:rPr lang="en-US" sz="1050">
                <a:latin typeface="Arial" panose="020B0604020202020204" pitchFamily="34" charset="0"/>
                <a:ea typeface="Times New Roman" panose="02020603050405020304" pitchFamily="18" charset="0"/>
                <a:cs typeface="Times New Roman" panose="02020603050405020304" pitchFamily="18" charset="0"/>
              </a:rPr>
              <a:t>Christian Shults, MD and </a:t>
            </a:r>
            <a:r>
              <a:rPr lang="en-US" sz="1050">
                <a:solidFill>
                  <a:srgbClr val="000000"/>
                </a:solidFill>
                <a:latin typeface="Arial" panose="020B0604020202020204" pitchFamily="34" charset="0"/>
                <a:ea typeface="Times New Roman" panose="02020603050405020304" pitchFamily="18" charset="0"/>
                <a:cs typeface="Times New Roman" panose="02020603050405020304" pitchFamily="18" charset="0"/>
              </a:rPr>
              <a:t>Manish Shah, MD: </a:t>
            </a:r>
            <a:r>
              <a:rPr lang="en-US" sz="1050">
                <a:latin typeface="Arial" panose="020B0604020202020204" pitchFamily="34" charset="0"/>
                <a:ea typeface="Times New Roman" panose="02020603050405020304" pitchFamily="18" charset="0"/>
                <a:cs typeface="Times New Roman" panose="02020603050405020304" pitchFamily="18" charset="0"/>
              </a:rPr>
              <a:t>Medstar Washington Hospital Center Washington, District of Columbia </a:t>
            </a:r>
            <a:endParaRPr lang="en-US" sz="1050">
              <a:latin typeface="Times New Roman" panose="02020603050405020304" pitchFamily="18" charset="0"/>
              <a:ea typeface="Times New Roman" panose="02020603050405020304" pitchFamily="18" charset="0"/>
              <a:cs typeface="Times New Roman" panose="02020603050405020304" pitchFamily="18" charset="0"/>
            </a:endParaRPr>
          </a:p>
          <a:p>
            <a:pPr marL="426705" indent="-426705">
              <a:spcAft>
                <a:spcPts val="747"/>
              </a:spcAft>
              <a:buFont typeface="+mj-lt"/>
              <a:buAutoNum type="arabicPeriod"/>
            </a:pPr>
            <a:r>
              <a:rPr lang="en-US" sz="1050">
                <a:solidFill>
                  <a:srgbClr val="000000"/>
                </a:solidFill>
                <a:latin typeface="Arial" panose="020B0604020202020204" pitchFamily="34" charset="0"/>
                <a:cs typeface="Times New Roman" panose="02020603050405020304" pitchFamily="18" charset="0"/>
              </a:rPr>
              <a:t>Jose Osorio, MD, Anil Rajendra, MD and John </a:t>
            </a:r>
            <a:r>
              <a:rPr lang="en-US" sz="1050" err="1">
                <a:solidFill>
                  <a:srgbClr val="000000"/>
                </a:solidFill>
                <a:latin typeface="Arial" panose="020B0604020202020204" pitchFamily="34" charset="0"/>
                <a:cs typeface="Times New Roman" panose="02020603050405020304" pitchFamily="18" charset="0"/>
              </a:rPr>
              <a:t>Casterline</a:t>
            </a:r>
            <a:r>
              <a:rPr lang="en-US" sz="1050">
                <a:solidFill>
                  <a:srgbClr val="000000"/>
                </a:solidFill>
                <a:latin typeface="Arial" panose="020B0604020202020204" pitchFamily="34" charset="0"/>
                <a:cs typeface="Times New Roman" panose="02020603050405020304" pitchFamily="18" charset="0"/>
              </a:rPr>
              <a:t>, MD</a:t>
            </a:r>
            <a:r>
              <a:rPr lang="en-US" sz="1050">
                <a:latin typeface="Arial" panose="020B0604020202020204" pitchFamily="34" charset="0"/>
                <a:ea typeface="Times New Roman" panose="02020603050405020304" pitchFamily="18" charset="0"/>
                <a:cs typeface="Times New Roman" panose="02020603050405020304" pitchFamily="18" charset="0"/>
              </a:rPr>
              <a:t>: Grandview Medical Center Birmingham, Alabama </a:t>
            </a:r>
            <a:endParaRPr lang="en-US" sz="1050">
              <a:latin typeface="Times New Roman" panose="02020603050405020304" pitchFamily="18" charset="0"/>
              <a:ea typeface="Times New Roman" panose="02020603050405020304" pitchFamily="18" charset="0"/>
              <a:cs typeface="Times New Roman" panose="02020603050405020304" pitchFamily="18" charset="0"/>
            </a:endParaRPr>
          </a:p>
          <a:p>
            <a:pPr marL="426705" indent="-426705">
              <a:spcAft>
                <a:spcPts val="747"/>
              </a:spcAft>
              <a:buFont typeface="+mj-lt"/>
              <a:buAutoNum type="arabicPeriod"/>
            </a:pPr>
            <a:r>
              <a:rPr lang="en-US" sz="1050">
                <a:latin typeface="Arial" panose="020B0604020202020204" pitchFamily="34" charset="0"/>
                <a:cs typeface="Times New Roman" panose="02020603050405020304" pitchFamily="18" charset="0"/>
              </a:rPr>
              <a:t>Jonathan S. Silver, MD and Bruce Hook, MD, </a:t>
            </a:r>
            <a:r>
              <a:rPr lang="en-US" sz="1050" err="1">
                <a:latin typeface="Arial" panose="020B0604020202020204" pitchFamily="34" charset="0"/>
                <a:cs typeface="Times New Roman" panose="02020603050405020304" pitchFamily="18" charset="0"/>
              </a:rPr>
              <a:t>Torin</a:t>
            </a:r>
            <a:r>
              <a:rPr lang="en-US" sz="1050">
                <a:latin typeface="Arial" panose="020B0604020202020204" pitchFamily="34" charset="0"/>
                <a:cs typeface="Times New Roman" panose="02020603050405020304" pitchFamily="18" charset="0"/>
              </a:rPr>
              <a:t> Fitton, MD</a:t>
            </a:r>
            <a:r>
              <a:rPr lang="en-US" sz="105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1050">
                <a:latin typeface="Arial" panose="020B0604020202020204" pitchFamily="34" charset="0"/>
                <a:ea typeface="Times New Roman" panose="02020603050405020304" pitchFamily="18" charset="0"/>
                <a:cs typeface="Times New Roman" panose="02020603050405020304" pitchFamily="18" charset="0"/>
              </a:rPr>
              <a:t>Lahey Clinic, Burlington, Massachusetts </a:t>
            </a:r>
            <a:endParaRPr lang="en-US" sz="1050">
              <a:latin typeface="Times New Roman" panose="02020603050405020304" pitchFamily="18" charset="0"/>
              <a:ea typeface="Times New Roman" panose="02020603050405020304" pitchFamily="18" charset="0"/>
              <a:cs typeface="Times New Roman" panose="02020603050405020304" pitchFamily="18" charset="0"/>
            </a:endParaRPr>
          </a:p>
          <a:p>
            <a:pPr marL="426705" indent="-426705">
              <a:spcAft>
                <a:spcPts val="747"/>
              </a:spcAft>
              <a:buFont typeface="+mj-lt"/>
              <a:buAutoNum type="arabicPeriod"/>
            </a:pPr>
            <a:r>
              <a:rPr lang="en-US" sz="1050">
                <a:solidFill>
                  <a:srgbClr val="000000"/>
                </a:solidFill>
                <a:latin typeface="Arial" panose="020B0604020202020204" pitchFamily="34" charset="0"/>
                <a:ea typeface="Times New Roman" panose="02020603050405020304" pitchFamily="18" charset="0"/>
                <a:cs typeface="Times New Roman" panose="02020603050405020304" pitchFamily="18" charset="0"/>
              </a:rPr>
              <a:t>David Gilligan, MD and </a:t>
            </a:r>
            <a:r>
              <a:rPr lang="en-US" sz="1050">
                <a:latin typeface="Arial" panose="020B0604020202020204" pitchFamily="34" charset="0"/>
                <a:ea typeface="Times New Roman" panose="02020603050405020304" pitchFamily="18" charset="0"/>
                <a:cs typeface="Times New Roman" panose="02020603050405020304" pitchFamily="18" charset="0"/>
              </a:rPr>
              <a:t>Graham Bundy, MD</a:t>
            </a:r>
            <a:r>
              <a:rPr lang="en-US" sz="105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1050">
                <a:latin typeface="Arial" panose="020B0604020202020204" pitchFamily="34" charset="0"/>
                <a:ea typeface="Times New Roman" panose="02020603050405020304" pitchFamily="18" charset="0"/>
                <a:cs typeface="Times New Roman" panose="02020603050405020304" pitchFamily="18" charset="0"/>
              </a:rPr>
              <a:t>Virginia Cardiovascular Specialists, Richmond, Virginia  </a:t>
            </a:r>
          </a:p>
          <a:p>
            <a:pPr marL="426705" indent="-426705">
              <a:spcAft>
                <a:spcPts val="747"/>
              </a:spcAft>
              <a:buFont typeface="+mj-lt"/>
              <a:buAutoNum type="arabicPeriod"/>
            </a:pPr>
            <a:r>
              <a:rPr lang="en-US" sz="1050">
                <a:latin typeface="Arial" panose="020B0604020202020204" pitchFamily="34" charset="0"/>
                <a:cs typeface="Times New Roman" panose="02020603050405020304" pitchFamily="18" charset="0"/>
              </a:rPr>
              <a:t>Sreedhar </a:t>
            </a:r>
            <a:r>
              <a:rPr lang="en-US" sz="1050" err="1">
                <a:latin typeface="Arial" panose="020B0604020202020204" pitchFamily="34" charset="0"/>
                <a:cs typeface="Times New Roman" panose="02020603050405020304" pitchFamily="18" charset="0"/>
              </a:rPr>
              <a:t>Billakanty</a:t>
            </a:r>
            <a:r>
              <a:rPr lang="en-US" sz="1050">
                <a:latin typeface="Arial" panose="020B0604020202020204" pitchFamily="34" charset="0"/>
                <a:cs typeface="Times New Roman" panose="02020603050405020304" pitchFamily="18" charset="0"/>
              </a:rPr>
              <a:t>, MD and Steven Duff, MD Riverside Hospital / OhioHealth, Columbus, Ohio</a:t>
            </a:r>
          </a:p>
          <a:p>
            <a:pPr marL="426705" indent="-426705">
              <a:spcAft>
                <a:spcPts val="747"/>
              </a:spcAft>
              <a:buFont typeface="+mj-lt"/>
              <a:buAutoNum type="arabicPeriod"/>
            </a:pPr>
            <a:r>
              <a:rPr lang="en-US" sz="1050">
                <a:latin typeface="Arial" panose="020B0604020202020204" pitchFamily="34" charset="0"/>
                <a:cs typeface="Times New Roman" panose="02020603050405020304" pitchFamily="18" charset="0"/>
              </a:rPr>
              <a:t>Paul B </a:t>
            </a:r>
            <a:r>
              <a:rPr lang="en-US" sz="1050" err="1">
                <a:latin typeface="Arial" panose="020B0604020202020204" pitchFamily="34" charset="0"/>
                <a:cs typeface="Times New Roman" panose="02020603050405020304" pitchFamily="18" charset="0"/>
              </a:rPr>
              <a:t>Tabereaux</a:t>
            </a:r>
            <a:r>
              <a:rPr lang="en-US" sz="1050">
                <a:latin typeface="Arial" panose="020B0604020202020204" pitchFamily="34" charset="0"/>
                <a:cs typeface="Times New Roman" panose="02020603050405020304" pitchFamily="18" charset="0"/>
              </a:rPr>
              <a:t>, Shaf B. Holden, MD Heart Center Research LLC, Huntsville, Alabama</a:t>
            </a:r>
          </a:p>
          <a:p>
            <a:pPr marL="426705" indent="-426705">
              <a:spcAft>
                <a:spcPts val="747"/>
              </a:spcAft>
              <a:buFont typeface="+mj-lt"/>
              <a:buAutoNum type="arabicPeriod"/>
            </a:pPr>
            <a:r>
              <a:rPr lang="en-US" sz="1050">
                <a:latin typeface="Arial" panose="020B0604020202020204" pitchFamily="34" charset="0"/>
                <a:cs typeface="Times New Roman" panose="02020603050405020304" pitchFamily="18" charset="0"/>
              </a:rPr>
              <a:t>Jason Sperling, MD, Christopher </a:t>
            </a:r>
            <a:r>
              <a:rPr lang="en-US" sz="1050" err="1">
                <a:latin typeface="Arial" panose="020B0604020202020204" pitchFamily="34" charset="0"/>
                <a:cs typeface="Times New Roman" panose="02020603050405020304" pitchFamily="18" charset="0"/>
              </a:rPr>
              <a:t>Stees</a:t>
            </a:r>
            <a:r>
              <a:rPr lang="en-US" sz="1050">
                <a:latin typeface="Arial" panose="020B0604020202020204" pitchFamily="34" charset="0"/>
                <a:cs typeface="Times New Roman" panose="02020603050405020304" pitchFamily="18" charset="0"/>
              </a:rPr>
              <a:t>, DO, Medical Center of Aurora, Samuel </a:t>
            </a:r>
            <a:r>
              <a:rPr lang="en-US" sz="1050" err="1">
                <a:latin typeface="Arial" panose="020B0604020202020204" pitchFamily="34" charset="0"/>
                <a:cs typeface="Times New Roman" panose="02020603050405020304" pitchFamily="18" charset="0"/>
              </a:rPr>
              <a:t>Aznaurov</a:t>
            </a:r>
            <a:r>
              <a:rPr lang="en-US" sz="1050">
                <a:latin typeface="Arial" panose="020B0604020202020204" pitchFamily="34" charset="0"/>
                <a:cs typeface="Times New Roman" panose="02020603050405020304" pitchFamily="18" charset="0"/>
              </a:rPr>
              <a:t>, MD Denver, Colorado</a:t>
            </a:r>
            <a:endParaRPr lang="en-US" sz="1050"/>
          </a:p>
          <a:p>
            <a:pPr marL="426705" indent="-426705">
              <a:spcAft>
                <a:spcPts val="747"/>
              </a:spcAft>
              <a:buFont typeface="+mj-lt"/>
              <a:buAutoNum type="arabicPeriod"/>
            </a:pPr>
            <a:endParaRPr lang="en-US" sz="996">
              <a:latin typeface="Arial" panose="020B060402020202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AF91868E-28CF-4220-AE60-79FF0C89E11A}"/>
              </a:ext>
            </a:extLst>
          </p:cNvPr>
          <p:cNvSpPr/>
          <p:nvPr/>
        </p:nvSpPr>
        <p:spPr>
          <a:xfrm>
            <a:off x="6167428" y="1504906"/>
            <a:ext cx="5552795" cy="4975721"/>
          </a:xfrm>
          <a:prstGeom prst="rect">
            <a:avLst/>
          </a:prstGeom>
        </p:spPr>
        <p:txBody>
          <a:bodyPr wrap="square">
            <a:spAutoFit/>
          </a:bodyPr>
          <a:lstStyle/>
          <a:p>
            <a:pPr marL="426705" indent="-426705">
              <a:spcAft>
                <a:spcPts val="747"/>
              </a:spcAft>
              <a:buFont typeface="+mj-lt"/>
              <a:buAutoNum type="arabicPeriod" startAt="14"/>
            </a:pPr>
            <a:r>
              <a:rPr lang="en-US" sz="1050">
                <a:latin typeface="Arial" panose="020B0604020202020204" pitchFamily="34" charset="0"/>
                <a:cs typeface="Times New Roman" panose="02020603050405020304" pitchFamily="18" charset="0"/>
              </a:rPr>
              <a:t>Felix Yang, MD, </a:t>
            </a:r>
            <a:r>
              <a:rPr lang="en-US" sz="1050" err="1">
                <a:latin typeface="Arial" panose="020B0604020202020204" pitchFamily="34" charset="0"/>
                <a:cs typeface="Times New Roman" panose="02020603050405020304" pitchFamily="18" charset="0"/>
              </a:rPr>
              <a:t>Yisachar</a:t>
            </a:r>
            <a:r>
              <a:rPr lang="en-US" sz="1050">
                <a:latin typeface="Arial" panose="020B0604020202020204" pitchFamily="34" charset="0"/>
                <a:cs typeface="Times New Roman" panose="02020603050405020304" pitchFamily="18" charset="0"/>
              </a:rPr>
              <a:t> Jesse Greenberg, MD and </a:t>
            </a:r>
            <a:r>
              <a:rPr lang="en-US" sz="1050" err="1">
                <a:latin typeface="Arial" panose="020B0604020202020204" pitchFamily="34" charset="0"/>
                <a:cs typeface="Times New Roman" panose="02020603050405020304" pitchFamily="18" charset="0"/>
              </a:rPr>
              <a:t>Isreal</a:t>
            </a:r>
            <a:r>
              <a:rPr lang="en-US" sz="1050">
                <a:latin typeface="Arial" panose="020B0604020202020204" pitchFamily="34" charset="0"/>
                <a:cs typeface="Times New Roman" panose="02020603050405020304" pitchFamily="18" charset="0"/>
              </a:rPr>
              <a:t> </a:t>
            </a:r>
            <a:r>
              <a:rPr lang="en-US" sz="1050" err="1">
                <a:latin typeface="Arial" panose="020B0604020202020204" pitchFamily="34" charset="0"/>
                <a:cs typeface="Times New Roman" panose="02020603050405020304" pitchFamily="18" charset="0"/>
              </a:rPr>
              <a:t>Jacobowitz</a:t>
            </a:r>
            <a:r>
              <a:rPr lang="en-US" sz="1050">
                <a:latin typeface="Arial" panose="020B0604020202020204" pitchFamily="34" charset="0"/>
                <a:cs typeface="Times New Roman" panose="02020603050405020304" pitchFamily="18" charset="0"/>
              </a:rPr>
              <a:t>, MD- Maimonides Medical Center, Brooklyn, NY</a:t>
            </a:r>
          </a:p>
          <a:p>
            <a:pPr marL="426705" indent="-426705">
              <a:spcAft>
                <a:spcPts val="747"/>
              </a:spcAft>
              <a:buFont typeface="+mj-lt"/>
              <a:buAutoNum type="arabicPeriod" startAt="14"/>
            </a:pPr>
            <a:r>
              <a:rPr lang="en-US" sz="1050">
                <a:latin typeface="Arial" panose="020B0604020202020204" pitchFamily="34" charset="0"/>
                <a:cs typeface="Times New Roman" panose="02020603050405020304" pitchFamily="18" charset="0"/>
              </a:rPr>
              <a:t>Michael Link, MD and Nikhil </a:t>
            </a:r>
            <a:r>
              <a:rPr lang="en-US" sz="1050" err="1">
                <a:latin typeface="Arial" panose="020B0604020202020204" pitchFamily="34" charset="0"/>
                <a:cs typeface="Times New Roman" panose="02020603050405020304" pitchFamily="18" charset="0"/>
              </a:rPr>
              <a:t>Jaik</a:t>
            </a:r>
            <a:r>
              <a:rPr lang="en-US" sz="1050">
                <a:latin typeface="Arial" panose="020B0604020202020204" pitchFamily="34" charset="0"/>
                <a:cs typeface="Times New Roman" panose="02020603050405020304" pitchFamily="18" charset="0"/>
              </a:rPr>
              <a:t> , MD UPMC Pinnacle Hospitals, Harrisburg PA</a:t>
            </a:r>
          </a:p>
          <a:p>
            <a:pPr marL="426705" indent="-426705">
              <a:spcAft>
                <a:spcPts val="747"/>
              </a:spcAft>
              <a:buFont typeface="+mj-lt"/>
              <a:buAutoNum type="arabicPeriod" startAt="14"/>
            </a:pPr>
            <a:r>
              <a:rPr lang="en-US" sz="1050">
                <a:latin typeface="Arial" panose="020B0604020202020204" pitchFamily="34" charset="0"/>
                <a:cs typeface="Times New Roman" panose="02020603050405020304" pitchFamily="18" charset="0"/>
              </a:rPr>
              <a:t>David Pederson, MD and James Richard Garrison, MD STAR Clinical Trials LLC</a:t>
            </a:r>
          </a:p>
          <a:p>
            <a:pPr marL="426705" indent="-426705">
              <a:spcAft>
                <a:spcPts val="747"/>
              </a:spcAft>
              <a:buFont typeface="+mj-lt"/>
              <a:buAutoNum type="arabicPeriod" startAt="14"/>
            </a:pPr>
            <a:r>
              <a:rPr lang="en-US" sz="1050">
                <a:latin typeface="Arial" panose="020B0604020202020204" pitchFamily="34" charset="0"/>
                <a:cs typeface="Times New Roman" panose="02020603050405020304" pitchFamily="18" charset="0"/>
              </a:rPr>
              <a:t>Syed Ahsan, MD and John Yap, MD St. Bartholomew's Hospital, London, UK</a:t>
            </a:r>
          </a:p>
          <a:p>
            <a:pPr marL="426705" indent="-426705">
              <a:spcAft>
                <a:spcPts val="747"/>
              </a:spcAft>
              <a:buFont typeface="+mj-lt"/>
              <a:buAutoNum type="arabicPeriod" startAt="14"/>
            </a:pPr>
            <a:r>
              <a:rPr lang="en-US" sz="1050">
                <a:latin typeface="Arial" panose="020B0604020202020204" pitchFamily="34" charset="0"/>
                <a:cs typeface="Times New Roman" panose="02020603050405020304" pitchFamily="18" charset="0"/>
              </a:rPr>
              <a:t>Kenneth </a:t>
            </a:r>
            <a:r>
              <a:rPr lang="en-US" sz="1050" err="1">
                <a:latin typeface="Arial" panose="020B0604020202020204" pitchFamily="34" charset="0"/>
                <a:cs typeface="Times New Roman" panose="02020603050405020304" pitchFamily="18" charset="0"/>
              </a:rPr>
              <a:t>Civello</a:t>
            </a:r>
            <a:r>
              <a:rPr lang="en-US" sz="1050">
                <a:latin typeface="Arial" panose="020B0604020202020204" pitchFamily="34" charset="0"/>
                <a:cs typeface="Times New Roman" panose="02020603050405020304" pitchFamily="18" charset="0"/>
              </a:rPr>
              <a:t>, MD and William </a:t>
            </a:r>
            <a:r>
              <a:rPr lang="en-US" sz="1050" err="1">
                <a:latin typeface="Arial" panose="020B0604020202020204" pitchFamily="34" charset="0"/>
                <a:cs typeface="Times New Roman" panose="02020603050405020304" pitchFamily="18" charset="0"/>
              </a:rPr>
              <a:t>Boedefeld</a:t>
            </a:r>
            <a:r>
              <a:rPr lang="en-US" sz="1050">
                <a:latin typeface="Arial" panose="020B0604020202020204" pitchFamily="34" charset="0"/>
                <a:cs typeface="Times New Roman" panose="02020603050405020304" pitchFamily="18" charset="0"/>
              </a:rPr>
              <a:t>, II, MD Cardiovascular Research Foundation of Louisiana, Baton Rouge, Louisiana</a:t>
            </a:r>
          </a:p>
          <a:p>
            <a:pPr marL="426705" indent="-426705">
              <a:spcAft>
                <a:spcPts val="747"/>
              </a:spcAft>
              <a:buFont typeface="+mj-lt"/>
              <a:buAutoNum type="arabicPeriod" startAt="14"/>
            </a:pPr>
            <a:r>
              <a:rPr lang="en-US" sz="1050" err="1">
                <a:latin typeface="Arial" panose="020B0604020202020204" pitchFamily="34" charset="0"/>
                <a:cs typeface="Times New Roman" panose="02020603050405020304" pitchFamily="18" charset="0"/>
              </a:rPr>
              <a:t>Pavlo</a:t>
            </a:r>
            <a:r>
              <a:rPr lang="en-US" sz="1050">
                <a:latin typeface="Arial" panose="020B0604020202020204" pitchFamily="34" charset="0"/>
                <a:cs typeface="Times New Roman" panose="02020603050405020304" pitchFamily="18" charset="0"/>
              </a:rPr>
              <a:t> </a:t>
            </a:r>
            <a:r>
              <a:rPr lang="en-US" sz="1050" err="1">
                <a:latin typeface="Arial" panose="020B0604020202020204" pitchFamily="34" charset="0"/>
                <a:cs typeface="Times New Roman" panose="02020603050405020304" pitchFamily="18" charset="0"/>
              </a:rPr>
              <a:t>Netrebko</a:t>
            </a:r>
            <a:r>
              <a:rPr lang="en-US" sz="1050">
                <a:latin typeface="Arial" panose="020B0604020202020204" pitchFamily="34" charset="0"/>
                <a:cs typeface="Times New Roman" panose="02020603050405020304" pitchFamily="18" charset="0"/>
              </a:rPr>
              <a:t>, MD and Byron Boulton, MD Wake Medical Center / Cary Research Group, Raleigh, North Carolina</a:t>
            </a:r>
          </a:p>
          <a:p>
            <a:pPr marL="426705" indent="-426705">
              <a:spcAft>
                <a:spcPts val="747"/>
              </a:spcAft>
              <a:buFont typeface="+mj-lt"/>
              <a:buAutoNum type="arabicPeriod" startAt="14"/>
            </a:pPr>
            <a:r>
              <a:rPr lang="en-US" sz="1050">
                <a:latin typeface="Arial" panose="020B0604020202020204" pitchFamily="34" charset="0"/>
                <a:cs typeface="Times New Roman" panose="02020603050405020304" pitchFamily="18" charset="0"/>
              </a:rPr>
              <a:t>Marc Silver, MD and Mathew </a:t>
            </a:r>
            <a:r>
              <a:rPr lang="en-US" sz="1050" err="1">
                <a:latin typeface="Arial" panose="020B0604020202020204" pitchFamily="34" charset="0"/>
                <a:cs typeface="Times New Roman" panose="02020603050405020304" pitchFamily="18" charset="0"/>
              </a:rPr>
              <a:t>Ebinger</a:t>
            </a:r>
            <a:r>
              <a:rPr lang="en-US" sz="1050">
                <a:latin typeface="Arial" panose="020B0604020202020204" pitchFamily="34" charset="0"/>
                <a:cs typeface="Times New Roman" panose="02020603050405020304" pitchFamily="18" charset="0"/>
              </a:rPr>
              <a:t>, MD, </a:t>
            </a:r>
            <a:r>
              <a:rPr lang="en-US" sz="1050" err="1">
                <a:latin typeface="Arial" panose="020B0604020202020204" pitchFamily="34" charset="0"/>
                <a:cs typeface="Times New Roman" panose="02020603050405020304" pitchFamily="18" charset="0"/>
              </a:rPr>
              <a:t>Genesys</a:t>
            </a:r>
            <a:r>
              <a:rPr lang="en-US" sz="1050">
                <a:latin typeface="Arial" panose="020B0604020202020204" pitchFamily="34" charset="0"/>
                <a:cs typeface="Times New Roman" panose="02020603050405020304" pitchFamily="18" charset="0"/>
              </a:rPr>
              <a:t> Regional Medical Center, Grand Blanc, Michigan</a:t>
            </a:r>
          </a:p>
          <a:p>
            <a:pPr marL="426705" indent="-426705">
              <a:spcAft>
                <a:spcPts val="747"/>
              </a:spcAft>
              <a:buFont typeface="+mj-lt"/>
              <a:buAutoNum type="arabicPeriod" startAt="14"/>
            </a:pPr>
            <a:r>
              <a:rPr lang="en-US" sz="1050">
                <a:latin typeface="Arial" panose="020B0604020202020204" pitchFamily="34" charset="0"/>
                <a:cs typeface="Times New Roman" panose="02020603050405020304" pitchFamily="18" charset="0"/>
              </a:rPr>
              <a:t>Jeff Olson, MD and Peter A. </a:t>
            </a:r>
            <a:r>
              <a:rPr lang="en-US" sz="1050" err="1">
                <a:latin typeface="Arial" panose="020B0604020202020204" pitchFamily="34" charset="0"/>
                <a:cs typeface="Times New Roman" panose="02020603050405020304" pitchFamily="18" charset="0"/>
              </a:rPr>
              <a:t>Walts</a:t>
            </a:r>
            <a:r>
              <a:rPr lang="en-US" sz="1050">
                <a:latin typeface="Arial" panose="020B0604020202020204" pitchFamily="34" charset="0"/>
                <a:cs typeface="Times New Roman" panose="02020603050405020304" pitchFamily="18" charset="0"/>
              </a:rPr>
              <a:t>, MD St. Vincent Medical Group Inc, Indianapolis, Indiana</a:t>
            </a:r>
          </a:p>
          <a:p>
            <a:pPr marL="426705" indent="-426705">
              <a:spcAft>
                <a:spcPts val="747"/>
              </a:spcAft>
              <a:buFont typeface="+mj-lt"/>
              <a:buAutoNum type="arabicPeriod" startAt="14"/>
            </a:pPr>
            <a:r>
              <a:rPr lang="en-US" sz="1050">
                <a:latin typeface="Arial" panose="020B0604020202020204" pitchFamily="34" charset="0"/>
                <a:cs typeface="Times New Roman" panose="02020603050405020304" pitchFamily="18" charset="0"/>
              </a:rPr>
              <a:t>David Weisman, MD and Neil </a:t>
            </a:r>
            <a:r>
              <a:rPr lang="en-US" sz="1050" err="1">
                <a:latin typeface="Arial" panose="020B0604020202020204" pitchFamily="34" charset="0"/>
                <a:cs typeface="Times New Roman" panose="02020603050405020304" pitchFamily="18" charset="0"/>
              </a:rPr>
              <a:t>Galindez</a:t>
            </a:r>
            <a:r>
              <a:rPr lang="en-US" sz="1050">
                <a:latin typeface="Arial" panose="020B0604020202020204" pitchFamily="34" charset="0"/>
                <a:cs typeface="Times New Roman" panose="02020603050405020304" pitchFamily="18" charset="0"/>
              </a:rPr>
              <a:t>, MD , Palm Beach Gardens Medical Center, Palm Beach Gardens, Florida</a:t>
            </a:r>
          </a:p>
          <a:p>
            <a:pPr marL="426705" indent="-426705">
              <a:spcAft>
                <a:spcPts val="747"/>
              </a:spcAft>
              <a:buFont typeface="+mj-lt"/>
              <a:buAutoNum type="arabicPeriod" startAt="14"/>
            </a:pPr>
            <a:r>
              <a:rPr lang="en-US" sz="1050">
                <a:latin typeface="Arial" panose="020B0604020202020204" pitchFamily="34" charset="0"/>
                <a:cs typeface="Times New Roman" panose="02020603050405020304" pitchFamily="18" charset="0"/>
              </a:rPr>
              <a:t>Angelo LaPietra, MD and Luis </a:t>
            </a:r>
            <a:r>
              <a:rPr lang="en-US" sz="1050" err="1">
                <a:latin typeface="Arial" panose="020B0604020202020204" pitchFamily="34" charset="0"/>
                <a:cs typeface="Times New Roman" panose="02020603050405020304" pitchFamily="18" charset="0"/>
              </a:rPr>
              <a:t>Rechani</a:t>
            </a:r>
            <a:r>
              <a:rPr lang="en-US" sz="1050">
                <a:latin typeface="Arial" panose="020B0604020202020204" pitchFamily="34" charset="0"/>
                <a:cs typeface="Times New Roman" panose="02020603050405020304" pitchFamily="18" charset="0"/>
              </a:rPr>
              <a:t>, MD Mt Sinai Medical Center, Miami Beach, Florida</a:t>
            </a:r>
          </a:p>
          <a:p>
            <a:pPr marL="426705" indent="-426705">
              <a:spcAft>
                <a:spcPts val="747"/>
              </a:spcAft>
              <a:buFont typeface="+mj-lt"/>
              <a:buAutoNum type="arabicPeriod" startAt="14"/>
            </a:pPr>
            <a:r>
              <a:rPr lang="en-US" sz="1050">
                <a:latin typeface="Arial" panose="020B0604020202020204" pitchFamily="34" charset="0"/>
                <a:cs typeface="Times New Roman" panose="02020603050405020304" pitchFamily="18" charset="0"/>
              </a:rPr>
              <a:t>Marcin Kowalski, MD and Alexander Wohler, MD Staten Island University Hospital, Staten Island, New York</a:t>
            </a:r>
          </a:p>
          <a:p>
            <a:pPr marL="426705" indent="-426705">
              <a:spcAft>
                <a:spcPts val="747"/>
              </a:spcAft>
              <a:buFont typeface="+mj-lt"/>
              <a:buAutoNum type="arabicPeriod" startAt="14"/>
            </a:pPr>
            <a:r>
              <a:rPr lang="en-US" sz="1050">
                <a:latin typeface="Arial" panose="020B0604020202020204" pitchFamily="34" charset="0"/>
                <a:cs typeface="Times New Roman" panose="02020603050405020304" pitchFamily="18" charset="0"/>
              </a:rPr>
              <a:t>Aditi </a:t>
            </a:r>
            <a:r>
              <a:rPr lang="en-US" sz="1050" err="1">
                <a:latin typeface="Arial" panose="020B0604020202020204" pitchFamily="34" charset="0"/>
                <a:cs typeface="Times New Roman" panose="02020603050405020304" pitchFamily="18" charset="0"/>
              </a:rPr>
              <a:t>Naniwadekar</a:t>
            </a:r>
            <a:r>
              <a:rPr lang="en-US" sz="1050">
                <a:latin typeface="Arial" panose="020B0604020202020204" pitchFamily="34" charset="0"/>
                <a:cs typeface="Times New Roman" panose="02020603050405020304" pitchFamily="18" charset="0"/>
              </a:rPr>
              <a:t>, MD and L. Wiley Nifong. MD East Carolina University - Vidant Medical Center, Greenville, North Carolina</a:t>
            </a:r>
          </a:p>
          <a:p>
            <a:pPr marL="426705" indent="-426705">
              <a:spcAft>
                <a:spcPts val="747"/>
              </a:spcAft>
              <a:buFont typeface="+mj-lt"/>
              <a:buAutoNum type="arabicPeriod" startAt="14"/>
            </a:pPr>
            <a:r>
              <a:rPr lang="en-US" sz="1050">
                <a:latin typeface="Arial" panose="020B0604020202020204" pitchFamily="34" charset="0"/>
                <a:cs typeface="Times New Roman" panose="02020603050405020304" pitchFamily="18" charset="0"/>
              </a:rPr>
              <a:t>Amit </a:t>
            </a:r>
            <a:r>
              <a:rPr lang="en-US" sz="1050" err="1">
                <a:latin typeface="Arial" panose="020B0604020202020204" pitchFamily="34" charset="0"/>
                <a:cs typeface="Times New Roman" panose="02020603050405020304" pitchFamily="18" charset="0"/>
              </a:rPr>
              <a:t>Thosani</a:t>
            </a:r>
            <a:r>
              <a:rPr lang="en-US" sz="1050">
                <a:latin typeface="Arial" panose="020B0604020202020204" pitchFamily="34" charset="0"/>
                <a:cs typeface="Times New Roman" panose="02020603050405020304" pitchFamily="18" charset="0"/>
              </a:rPr>
              <a:t>, MD, Allegheny-Singer Research Institute, Pittsburgh, Pennsylvania</a:t>
            </a:r>
          </a:p>
          <a:p>
            <a:pPr marL="426705" indent="-426705">
              <a:spcAft>
                <a:spcPts val="747"/>
              </a:spcAft>
              <a:buFont typeface="+mj-lt"/>
              <a:buAutoNum type="arabicPeriod" startAt="14"/>
            </a:pPr>
            <a:r>
              <a:rPr lang="en-US" sz="1050">
                <a:latin typeface="Arial" panose="020B0604020202020204" pitchFamily="34" charset="0"/>
                <a:cs typeface="Times New Roman" panose="02020603050405020304" pitchFamily="18" charset="0"/>
              </a:rPr>
              <a:t>Mani </a:t>
            </a:r>
            <a:r>
              <a:rPr lang="en-US" sz="1050" err="1">
                <a:latin typeface="Arial" panose="020B0604020202020204" pitchFamily="34" charset="0"/>
                <a:cs typeface="Times New Roman" panose="02020603050405020304" pitchFamily="18" charset="0"/>
              </a:rPr>
              <a:t>Daneshmand</a:t>
            </a:r>
            <a:r>
              <a:rPr lang="en-US" sz="1050">
                <a:latin typeface="Arial" panose="020B0604020202020204" pitchFamily="34" charset="0"/>
                <a:cs typeface="Times New Roman" panose="02020603050405020304" pitchFamily="18" charset="0"/>
              </a:rPr>
              <a:t>, MD, Duke University Medical Center, Durham, North Carolina</a:t>
            </a:r>
          </a:p>
        </p:txBody>
      </p:sp>
      <p:sp>
        <p:nvSpPr>
          <p:cNvPr id="7" name="TextBox 6">
            <a:extLst>
              <a:ext uri="{FF2B5EF4-FFF2-40B4-BE49-F238E27FC236}">
                <a16:creationId xmlns:a16="http://schemas.microsoft.com/office/drawing/2014/main" id="{ADF5A9D2-736E-4CA2-AD68-7FBBB4E0C0DB}"/>
              </a:ext>
            </a:extLst>
          </p:cNvPr>
          <p:cNvSpPr txBox="1"/>
          <p:nvPr/>
        </p:nvSpPr>
        <p:spPr>
          <a:xfrm>
            <a:off x="321427" y="6610009"/>
            <a:ext cx="1587259" cy="253916"/>
          </a:xfrm>
          <a:prstGeom prst="rect">
            <a:avLst/>
          </a:prstGeom>
          <a:noFill/>
        </p:spPr>
        <p:txBody>
          <a:bodyPr wrap="square" rtlCol="0">
            <a:spAutoFit/>
          </a:bodyPr>
          <a:lstStyle/>
          <a:p>
            <a:r>
              <a:rPr lang="en-US" sz="1050" dirty="0"/>
              <a:t>PM-EU-1681B-0624-G </a:t>
            </a:r>
          </a:p>
        </p:txBody>
      </p:sp>
    </p:spTree>
    <p:extLst>
      <p:ext uri="{BB962C8B-B14F-4D97-AF65-F5344CB8AC3E}">
        <p14:creationId xmlns:p14="http://schemas.microsoft.com/office/powerpoint/2010/main" val="16706700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4426AB7-D619-4515-962A-BC83909EC0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6A33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E47DF98-723F-4AAC-ABCF-CACBC438F7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3840" y="256540"/>
            <a:ext cx="11704320" cy="6365239"/>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sp>
      <p:cxnSp>
        <p:nvCxnSpPr>
          <p:cNvPr id="13" name="Straight Connector 12">
            <a:extLst>
              <a:ext uri="{FF2B5EF4-FFF2-40B4-BE49-F238E27FC236}">
                <a16:creationId xmlns:a16="http://schemas.microsoft.com/office/drawing/2014/main" id="{EA29FC7C-9308-4FDE-8DCA-405668055B0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895600" y="5768204"/>
            <a:ext cx="6400800" cy="0"/>
          </a:xfrm>
          <a:prstGeom prst="line">
            <a:avLst/>
          </a:prstGeom>
          <a:ln>
            <a:solidFill>
              <a:srgbClr val="6A3379"/>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5A89D854-5D06-4B6C-9F26-21CB8499AF0B}"/>
              </a:ext>
            </a:extLst>
          </p:cNvPr>
          <p:cNvSpPr>
            <a:spLocks noGrp="1"/>
          </p:cNvSpPr>
          <p:nvPr>
            <p:ph type="ctrTitle"/>
          </p:nvPr>
        </p:nvSpPr>
        <p:spPr>
          <a:xfrm>
            <a:off x="935050" y="3790347"/>
            <a:ext cx="10514827" cy="1560320"/>
          </a:xfrm>
        </p:spPr>
        <p:txBody>
          <a:bodyPr>
            <a:normAutofit/>
          </a:bodyPr>
          <a:lstStyle/>
          <a:p>
            <a:r>
              <a:rPr lang="en-US" sz="2300" b="1" dirty="0">
                <a:solidFill>
                  <a:srgbClr val="6A3379"/>
                </a:solidFill>
                <a:latin typeface="Arial" panose="020B0604020202020204" pitchFamily="34" charset="0"/>
                <a:cs typeface="Arial" panose="020B0604020202020204" pitchFamily="34" charset="0"/>
              </a:rPr>
              <a:t>Hybrid epicardial-endocardial ablation vs. endocardial catheter ablation for long-standing persistent atrial fibrillation treatment: A sub-analysis from CONVERGE multi-center randomized controlled trial </a:t>
            </a:r>
            <a:endParaRPr lang="en-US" sz="2300" dirty="0">
              <a:solidFill>
                <a:srgbClr val="6A3379"/>
              </a:solidFill>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432FB970-BBED-4A40-B676-FE97610AE2EF}"/>
              </a:ext>
            </a:extLst>
          </p:cNvPr>
          <p:cNvSpPr>
            <a:spLocks noGrp="1"/>
          </p:cNvSpPr>
          <p:nvPr>
            <p:ph type="subTitle" idx="1"/>
          </p:nvPr>
        </p:nvSpPr>
        <p:spPr>
          <a:xfrm>
            <a:off x="1068014" y="5755810"/>
            <a:ext cx="9475416" cy="854521"/>
          </a:xfrm>
        </p:spPr>
        <p:txBody>
          <a:bodyPr>
            <a:normAutofit fontScale="25000" lnSpcReduction="20000"/>
          </a:bodyPr>
          <a:lstStyle/>
          <a:p>
            <a:r>
              <a:rPr lang="en-US" sz="4000" b="1">
                <a:solidFill>
                  <a:srgbClr val="6A3379"/>
                </a:solidFill>
                <a:latin typeface="Arial" panose="020B0604020202020204" pitchFamily="34" charset="0"/>
                <a:cs typeface="Arial" panose="020B0604020202020204" pitchFamily="34" charset="0"/>
              </a:rPr>
              <a:t>David B. DeLurgio, MD</a:t>
            </a:r>
          </a:p>
          <a:p>
            <a:r>
              <a:rPr lang="en-US" sz="4000" b="1">
                <a:solidFill>
                  <a:srgbClr val="6A3379"/>
                </a:solidFill>
                <a:latin typeface="Arial" panose="020B0604020202020204" pitchFamily="34" charset="0"/>
                <a:cs typeface="Arial" panose="020B0604020202020204" pitchFamily="34" charset="0"/>
              </a:rPr>
              <a:t>Director of Electrophysiology, Emory St Joseph’s Hospital</a:t>
            </a:r>
          </a:p>
          <a:p>
            <a:r>
              <a:rPr lang="en-US" sz="4000" b="1">
                <a:solidFill>
                  <a:srgbClr val="6A3379"/>
                </a:solidFill>
                <a:latin typeface="Arial" panose="020B0604020202020204" pitchFamily="34" charset="0"/>
                <a:cs typeface="Arial" panose="020B0604020202020204" pitchFamily="34" charset="0"/>
              </a:rPr>
              <a:t>Global Principal Investigator for CONVERGE IDE study</a:t>
            </a:r>
          </a:p>
          <a:p>
            <a:r>
              <a:rPr lang="en-US" sz="4000">
                <a:solidFill>
                  <a:srgbClr val="6A3379"/>
                </a:solidFill>
                <a:latin typeface="Helvetica Neue" charset="0"/>
                <a:ea typeface="Helvetica Neue" charset="0"/>
                <a:cs typeface="Helvetica Neue" charset="0"/>
              </a:rPr>
              <a:t>ddelurg@emory.edu</a:t>
            </a:r>
          </a:p>
          <a:p>
            <a:endParaRPr lang="en-US" sz="500">
              <a:solidFill>
                <a:srgbClr val="6A3379"/>
              </a:solidFill>
            </a:endParaRPr>
          </a:p>
        </p:txBody>
      </p:sp>
      <p:pic>
        <p:nvPicPr>
          <p:cNvPr id="4" name="Picture 3">
            <a:extLst>
              <a:ext uri="{FF2B5EF4-FFF2-40B4-BE49-F238E27FC236}">
                <a16:creationId xmlns:a16="http://schemas.microsoft.com/office/drawing/2014/main" id="{348C3285-5C1B-4634-9D97-DD9CCDE65524}"/>
              </a:ext>
            </a:extLst>
          </p:cNvPr>
          <p:cNvPicPr>
            <a:picLocks noChangeAspect="1"/>
          </p:cNvPicPr>
          <p:nvPr/>
        </p:nvPicPr>
        <p:blipFill rotWithShape="1">
          <a:blip r:embed="rId2"/>
          <a:srcRect t="6778" r="1" b="1"/>
          <a:stretch/>
        </p:blipFill>
        <p:spPr>
          <a:xfrm>
            <a:off x="418768" y="332440"/>
            <a:ext cx="11206037" cy="3221686"/>
          </a:xfrm>
          <a:prstGeom prst="rect">
            <a:avLst/>
          </a:prstGeom>
        </p:spPr>
      </p:pic>
      <p:sp>
        <p:nvSpPr>
          <p:cNvPr id="10" name="TextBox 9">
            <a:extLst>
              <a:ext uri="{FF2B5EF4-FFF2-40B4-BE49-F238E27FC236}">
                <a16:creationId xmlns:a16="http://schemas.microsoft.com/office/drawing/2014/main" id="{A7372B02-7775-4E57-B4F5-312E952CCDB2}"/>
              </a:ext>
            </a:extLst>
          </p:cNvPr>
          <p:cNvSpPr txBox="1"/>
          <p:nvPr/>
        </p:nvSpPr>
        <p:spPr>
          <a:xfrm>
            <a:off x="321427" y="6363521"/>
            <a:ext cx="1587259" cy="253916"/>
          </a:xfrm>
          <a:prstGeom prst="rect">
            <a:avLst/>
          </a:prstGeom>
          <a:noFill/>
        </p:spPr>
        <p:txBody>
          <a:bodyPr wrap="square" rtlCol="0">
            <a:spAutoFit/>
          </a:bodyPr>
          <a:lstStyle/>
          <a:p>
            <a:r>
              <a:rPr lang="en-US" sz="1050" dirty="0"/>
              <a:t>PM-EU-1681B-0624-G </a:t>
            </a:r>
          </a:p>
        </p:txBody>
      </p:sp>
    </p:spTree>
    <p:extLst>
      <p:ext uri="{BB962C8B-B14F-4D97-AF65-F5344CB8AC3E}">
        <p14:creationId xmlns:p14="http://schemas.microsoft.com/office/powerpoint/2010/main" val="7515417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95497-0750-4111-9E8A-0AA0765544BC}"/>
              </a:ext>
            </a:extLst>
          </p:cNvPr>
          <p:cNvSpPr>
            <a:spLocks noGrp="1"/>
          </p:cNvSpPr>
          <p:nvPr>
            <p:ph type="title"/>
          </p:nvPr>
        </p:nvSpPr>
        <p:spPr/>
        <p:txBody>
          <a:bodyPr>
            <a:normAutofit/>
          </a:bodyPr>
          <a:lstStyle/>
          <a:p>
            <a:r>
              <a:rPr lang="en-US" sz="3600" b="1">
                <a:solidFill>
                  <a:schemeClr val="accent1">
                    <a:lumMod val="50000"/>
                  </a:schemeClr>
                </a:solidFill>
              </a:rPr>
              <a:t>Disclosures</a:t>
            </a:r>
          </a:p>
        </p:txBody>
      </p:sp>
      <p:sp>
        <p:nvSpPr>
          <p:cNvPr id="3" name="Content Placeholder 2">
            <a:extLst>
              <a:ext uri="{FF2B5EF4-FFF2-40B4-BE49-F238E27FC236}">
                <a16:creationId xmlns:a16="http://schemas.microsoft.com/office/drawing/2014/main" id="{1E8AF68B-A513-48F8-A1AD-67035A1301B1}"/>
              </a:ext>
            </a:extLst>
          </p:cNvPr>
          <p:cNvSpPr>
            <a:spLocks noGrp="1"/>
          </p:cNvSpPr>
          <p:nvPr>
            <p:ph idx="1"/>
          </p:nvPr>
        </p:nvSpPr>
        <p:spPr>
          <a:xfrm>
            <a:off x="767178" y="1506029"/>
            <a:ext cx="10871447" cy="4351338"/>
          </a:xfrm>
        </p:spPr>
        <p:txBody>
          <a:bodyPr>
            <a:normAutofit/>
          </a:bodyPr>
          <a:lstStyle/>
          <a:p>
            <a:pPr marL="285750" indent="-285750"/>
            <a:r>
              <a:rPr lang="en-US" sz="1800" dirty="0">
                <a:solidFill>
                  <a:schemeClr val="bg2">
                    <a:lumMod val="25000"/>
                  </a:schemeClr>
                </a:solidFill>
                <a:latin typeface="Arial" panose="020B0604020202020204" pitchFamily="34" charset="0"/>
                <a:cs typeface="Arial" panose="020B0604020202020204" pitchFamily="34" charset="0"/>
              </a:rPr>
              <a:t>Consulting and Speakers Bureau for </a:t>
            </a:r>
            <a:r>
              <a:rPr lang="en-US" sz="1800" dirty="0" err="1">
                <a:solidFill>
                  <a:schemeClr val="bg2">
                    <a:lumMod val="25000"/>
                  </a:schemeClr>
                </a:solidFill>
                <a:latin typeface="Arial" panose="020B0604020202020204" pitchFamily="34" charset="0"/>
                <a:cs typeface="Arial" panose="020B0604020202020204" pitchFamily="34" charset="0"/>
              </a:rPr>
              <a:t>AtriCure</a:t>
            </a:r>
            <a:r>
              <a:rPr lang="en-US" sz="1800" dirty="0">
                <a:solidFill>
                  <a:schemeClr val="bg2">
                    <a:lumMod val="25000"/>
                  </a:schemeClr>
                </a:solidFill>
                <a:latin typeface="Arial" panose="020B0604020202020204" pitchFamily="34" charset="0"/>
                <a:cs typeface="Arial" panose="020B0604020202020204" pitchFamily="34" charset="0"/>
              </a:rPr>
              <a:t>, Inc.</a:t>
            </a:r>
          </a:p>
          <a:p>
            <a:pPr marL="285750" indent="-285750"/>
            <a:r>
              <a:rPr lang="en-US" sz="1800" dirty="0">
                <a:solidFill>
                  <a:schemeClr val="bg2">
                    <a:lumMod val="25000"/>
                  </a:schemeClr>
                </a:solidFill>
                <a:latin typeface="Arial" panose="020B0604020202020204" pitchFamily="34" charset="0"/>
                <a:cs typeface="Arial" panose="020B0604020202020204" pitchFamily="34" charset="0"/>
              </a:rPr>
              <a:t>Consulting and Speakers Bureau for Boston Scientific</a:t>
            </a:r>
          </a:p>
          <a:p>
            <a:pPr marL="285750" indent="-285750"/>
            <a:r>
              <a:rPr lang="en-US" sz="1800" dirty="0">
                <a:solidFill>
                  <a:schemeClr val="bg2">
                    <a:lumMod val="25000"/>
                  </a:schemeClr>
                </a:solidFill>
                <a:latin typeface="Arial" panose="020B0604020202020204" pitchFamily="34" charset="0"/>
                <a:cs typeface="Arial" panose="020B0604020202020204" pitchFamily="34" charset="0"/>
              </a:rPr>
              <a:t>Consulting for Medtronic</a:t>
            </a:r>
          </a:p>
          <a:p>
            <a:pPr marL="285750" indent="-285750"/>
            <a:endParaRPr lang="en-US" sz="1800" dirty="0">
              <a:solidFill>
                <a:schemeClr val="bg2">
                  <a:lumMod val="25000"/>
                </a:schemeClr>
              </a:solidFill>
              <a:latin typeface="Arial" panose="020B0604020202020204" pitchFamily="34" charset="0"/>
              <a:cs typeface="Arial" panose="020B0604020202020204" pitchFamily="34" charset="0"/>
            </a:endParaRPr>
          </a:p>
          <a:p>
            <a:r>
              <a:rPr lang="en-US" sz="1800" dirty="0">
                <a:solidFill>
                  <a:schemeClr val="bg2">
                    <a:lumMod val="25000"/>
                  </a:schemeClr>
                </a:solidFill>
                <a:latin typeface="Arial" panose="020B0604020202020204" pitchFamily="34" charset="0"/>
                <a:cs typeface="Arial" panose="020B0604020202020204" pitchFamily="34" charset="0"/>
              </a:rPr>
              <a:t>Disclaimer:</a:t>
            </a:r>
          </a:p>
          <a:p>
            <a:pPr marL="285750" indent="-285750"/>
            <a:r>
              <a:rPr lang="en-US" sz="1800" dirty="0">
                <a:solidFill>
                  <a:schemeClr val="bg2">
                    <a:lumMod val="25000"/>
                  </a:schemeClr>
                </a:solidFill>
                <a:latin typeface="Arial" panose="020B0604020202020204" pitchFamily="34" charset="0"/>
                <a:cs typeface="Arial" panose="020B0604020202020204" pitchFamily="34" charset="0"/>
              </a:rPr>
              <a:t>The CONVERGE trial was funded by </a:t>
            </a:r>
            <a:r>
              <a:rPr lang="en-US" sz="1800" dirty="0" err="1">
                <a:solidFill>
                  <a:schemeClr val="bg2">
                    <a:lumMod val="25000"/>
                  </a:schemeClr>
                </a:solidFill>
                <a:latin typeface="Arial" panose="020B0604020202020204" pitchFamily="34" charset="0"/>
                <a:cs typeface="Arial" panose="020B0604020202020204" pitchFamily="34" charset="0"/>
              </a:rPr>
              <a:t>AtriCure</a:t>
            </a:r>
            <a:r>
              <a:rPr lang="en-US" sz="1800" dirty="0">
                <a:solidFill>
                  <a:schemeClr val="bg2">
                    <a:lumMod val="25000"/>
                  </a:schemeClr>
                </a:solidFill>
                <a:latin typeface="Arial" panose="020B0604020202020204" pitchFamily="34" charset="0"/>
                <a:cs typeface="Arial" panose="020B0604020202020204" pitchFamily="34" charset="0"/>
              </a:rPr>
              <a:t>, Inc.</a:t>
            </a:r>
          </a:p>
          <a:p>
            <a:pPr marL="285750" indent="-285750">
              <a:lnSpc>
                <a:spcPct val="100000"/>
              </a:lnSpc>
            </a:pPr>
            <a:r>
              <a:rPr lang="en-US" sz="1800" dirty="0">
                <a:solidFill>
                  <a:schemeClr val="bg2">
                    <a:lumMod val="25000"/>
                  </a:schemeClr>
                </a:solidFill>
                <a:latin typeface="Arial" panose="020B0604020202020204" pitchFamily="34" charset="0"/>
                <a:cs typeface="Arial" panose="020B0604020202020204" pitchFamily="34" charset="0"/>
              </a:rPr>
              <a:t>Reference materials were requested and obtained from AtriCure, Inc for portions of this presentation.</a:t>
            </a:r>
          </a:p>
          <a:p>
            <a:pPr marL="285750" indent="-285750">
              <a:lnSpc>
                <a:spcPct val="100000"/>
              </a:lnSpc>
            </a:pPr>
            <a:r>
              <a:rPr lang="en-US" sz="1800" dirty="0">
                <a:solidFill>
                  <a:schemeClr val="bg2">
                    <a:lumMod val="25000"/>
                  </a:schemeClr>
                </a:solidFill>
                <a:latin typeface="Arial" panose="020B0604020202020204" pitchFamily="34" charset="0"/>
                <a:cs typeface="Arial" panose="020B0604020202020204" pitchFamily="34" charset="0"/>
              </a:rPr>
              <a:t>AtriCure Epi-Sense system is 510(k) cleared for coagulation of cardiac tissue.</a:t>
            </a:r>
          </a:p>
          <a:p>
            <a:pPr marL="285750" indent="-285750">
              <a:lnSpc>
                <a:spcPct val="100000"/>
              </a:lnSpc>
            </a:pPr>
            <a:endParaRPr lang="en-US" sz="1800" dirty="0">
              <a:solidFill>
                <a:schemeClr val="bg2">
                  <a:lumMod val="25000"/>
                </a:schemeClr>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F4FD3C61-5D65-4DFC-8C27-D6C5334A8C6A}"/>
              </a:ext>
            </a:extLst>
          </p:cNvPr>
          <p:cNvSpPr txBox="1"/>
          <p:nvPr/>
        </p:nvSpPr>
        <p:spPr>
          <a:xfrm>
            <a:off x="321427" y="6363521"/>
            <a:ext cx="1587259" cy="253916"/>
          </a:xfrm>
          <a:prstGeom prst="rect">
            <a:avLst/>
          </a:prstGeom>
          <a:noFill/>
        </p:spPr>
        <p:txBody>
          <a:bodyPr wrap="square" rtlCol="0">
            <a:spAutoFit/>
          </a:bodyPr>
          <a:lstStyle/>
          <a:p>
            <a:r>
              <a:rPr lang="en-US" sz="1050" dirty="0"/>
              <a:t>PM-EU-1681B-0624-G </a:t>
            </a:r>
          </a:p>
        </p:txBody>
      </p:sp>
    </p:spTree>
    <p:extLst>
      <p:ext uri="{BB962C8B-B14F-4D97-AF65-F5344CB8AC3E}">
        <p14:creationId xmlns:p14="http://schemas.microsoft.com/office/powerpoint/2010/main" val="18689112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95497-0750-4111-9E8A-0AA0765544BC}"/>
              </a:ext>
            </a:extLst>
          </p:cNvPr>
          <p:cNvSpPr>
            <a:spLocks noGrp="1"/>
          </p:cNvSpPr>
          <p:nvPr>
            <p:ph type="title"/>
          </p:nvPr>
        </p:nvSpPr>
        <p:spPr>
          <a:xfrm>
            <a:off x="321741" y="113058"/>
            <a:ext cx="11501664" cy="1325563"/>
          </a:xfrm>
        </p:spPr>
        <p:txBody>
          <a:bodyPr>
            <a:normAutofit/>
          </a:bodyPr>
          <a:lstStyle/>
          <a:p>
            <a:r>
              <a:rPr lang="en-US" sz="3600" b="1">
                <a:solidFill>
                  <a:schemeClr val="accent1">
                    <a:lumMod val="50000"/>
                  </a:schemeClr>
                </a:solidFill>
              </a:rPr>
              <a:t>Advanced AF:  Characterized by changes to LA substrate</a:t>
            </a:r>
          </a:p>
        </p:txBody>
      </p:sp>
      <p:sp>
        <p:nvSpPr>
          <p:cNvPr id="11" name="Content Placeholder 2">
            <a:extLst>
              <a:ext uri="{FF2B5EF4-FFF2-40B4-BE49-F238E27FC236}">
                <a16:creationId xmlns:a16="http://schemas.microsoft.com/office/drawing/2014/main" id="{5F1F681A-26E0-48AF-8749-360A36ADBB0B}"/>
              </a:ext>
            </a:extLst>
          </p:cNvPr>
          <p:cNvSpPr>
            <a:spLocks noGrp="1"/>
          </p:cNvSpPr>
          <p:nvPr>
            <p:ph idx="1"/>
          </p:nvPr>
        </p:nvSpPr>
        <p:spPr>
          <a:xfrm>
            <a:off x="249326" y="1560546"/>
            <a:ext cx="5220318" cy="3736905"/>
          </a:xfrm>
        </p:spPr>
        <p:txBody>
          <a:bodyPr>
            <a:normAutofit/>
          </a:bodyPr>
          <a:lstStyle/>
          <a:p>
            <a:pPr marL="285750" indent="-285750"/>
            <a:r>
              <a:rPr lang="en-US" sz="1800">
                <a:solidFill>
                  <a:schemeClr val="bg2">
                    <a:lumMod val="25000"/>
                  </a:schemeClr>
                </a:solidFill>
                <a:latin typeface="Arial" panose="020B0604020202020204" pitchFamily="34" charset="0"/>
                <a:cs typeface="Arial" panose="020B0604020202020204" pitchFamily="34" charset="0"/>
              </a:rPr>
              <a:t>While PV triggers are predominant earlier in the development of AF, there is an increased involvement of the atrium as the disease progresses. </a:t>
            </a:r>
          </a:p>
          <a:p>
            <a:pPr marL="285750" indent="-285750"/>
            <a:r>
              <a:rPr lang="en-US" sz="1800">
                <a:solidFill>
                  <a:schemeClr val="bg2">
                    <a:lumMod val="25000"/>
                  </a:schemeClr>
                </a:solidFill>
                <a:latin typeface="Arial" panose="020B0604020202020204" pitchFamily="34" charset="0"/>
                <a:cs typeface="Arial" panose="020B0604020202020204" pitchFamily="34" charset="0"/>
              </a:rPr>
              <a:t>Mechanical stress on the atrium due to pericardial tethers and cardiac motion causes stress induced inflammation and fibrosis, especially in posterior left atrium.</a:t>
            </a:r>
          </a:p>
          <a:p>
            <a:pPr marL="285750" indent="-285750"/>
            <a:r>
              <a:rPr lang="en-US" sz="1800">
                <a:solidFill>
                  <a:schemeClr val="bg2">
                    <a:lumMod val="25000"/>
                  </a:schemeClr>
                </a:solidFill>
                <a:latin typeface="Arial" panose="020B0604020202020204" pitchFamily="34" charset="0"/>
                <a:cs typeface="Arial" panose="020B0604020202020204" pitchFamily="34" charset="0"/>
              </a:rPr>
              <a:t>Atrial fibrosis is a key factor in the genesis and/or perpetuation of AF. </a:t>
            </a:r>
          </a:p>
          <a:p>
            <a:pPr marL="285750" indent="-285750"/>
            <a:r>
              <a:rPr lang="en-US" sz="1800">
                <a:solidFill>
                  <a:schemeClr val="bg2">
                    <a:lumMod val="25000"/>
                  </a:schemeClr>
                </a:solidFill>
                <a:latin typeface="Arial" panose="020B0604020202020204" pitchFamily="34" charset="0"/>
                <a:cs typeface="Arial" panose="020B0604020202020204" pitchFamily="34" charset="0"/>
              </a:rPr>
              <a:t>Addressing progressive nature of AF and fibrosis during ablation may yield improved outcomes.</a:t>
            </a:r>
          </a:p>
        </p:txBody>
      </p:sp>
      <p:pic>
        <p:nvPicPr>
          <p:cNvPr id="13" name="Picture 12">
            <a:extLst>
              <a:ext uri="{FF2B5EF4-FFF2-40B4-BE49-F238E27FC236}">
                <a16:creationId xmlns:a16="http://schemas.microsoft.com/office/drawing/2014/main" id="{7F0FAB67-1544-42F8-9BD7-18D585492DD8}"/>
              </a:ext>
            </a:extLst>
          </p:cNvPr>
          <p:cNvPicPr>
            <a:picLocks noChangeAspect="1"/>
          </p:cNvPicPr>
          <p:nvPr/>
        </p:nvPicPr>
        <p:blipFill>
          <a:blip r:embed="rId3"/>
          <a:stretch>
            <a:fillRect/>
          </a:stretch>
        </p:blipFill>
        <p:spPr>
          <a:xfrm>
            <a:off x="5611779" y="1654328"/>
            <a:ext cx="6330895" cy="3549343"/>
          </a:xfrm>
          <a:prstGeom prst="rect">
            <a:avLst/>
          </a:prstGeom>
        </p:spPr>
      </p:pic>
      <p:sp>
        <p:nvSpPr>
          <p:cNvPr id="4" name="Rectangle 3">
            <a:extLst>
              <a:ext uri="{FF2B5EF4-FFF2-40B4-BE49-F238E27FC236}">
                <a16:creationId xmlns:a16="http://schemas.microsoft.com/office/drawing/2014/main" id="{BC689E02-88BF-43DA-9695-B40316B6ACDA}"/>
              </a:ext>
            </a:extLst>
          </p:cNvPr>
          <p:cNvSpPr/>
          <p:nvPr/>
        </p:nvSpPr>
        <p:spPr>
          <a:xfrm>
            <a:off x="7736293" y="5288573"/>
            <a:ext cx="6096000" cy="430887"/>
          </a:xfrm>
          <a:prstGeom prst="rect">
            <a:avLst/>
          </a:prstGeom>
        </p:spPr>
        <p:txBody>
          <a:bodyPr>
            <a:spAutoFit/>
          </a:bodyPr>
          <a:lstStyle/>
          <a:p>
            <a:r>
              <a:rPr lang="en-US" sz="1100">
                <a:solidFill>
                  <a:schemeClr val="bg1">
                    <a:lumMod val="50000"/>
                  </a:schemeClr>
                </a:solidFill>
                <a:latin typeface="Helvetica" panose="020B0604020202020204" pitchFamily="34" charset="0"/>
                <a:cs typeface="Helvetica" panose="020B0604020202020204" pitchFamily="34" charset="0"/>
              </a:rPr>
              <a:t>Yang et al. J </a:t>
            </a:r>
            <a:r>
              <a:rPr lang="en-US" sz="1100" err="1">
                <a:solidFill>
                  <a:schemeClr val="bg1">
                    <a:lumMod val="50000"/>
                  </a:schemeClr>
                </a:solidFill>
                <a:latin typeface="Helvetica" panose="020B0604020202020204" pitchFamily="34" charset="0"/>
                <a:cs typeface="Helvetica" panose="020B0604020202020204" pitchFamily="34" charset="0"/>
              </a:rPr>
              <a:t>Atr</a:t>
            </a:r>
            <a:r>
              <a:rPr lang="en-US" sz="1100">
                <a:solidFill>
                  <a:schemeClr val="bg1">
                    <a:lumMod val="50000"/>
                  </a:schemeClr>
                </a:solidFill>
                <a:latin typeface="Helvetica" panose="020B0604020202020204" pitchFamily="34" charset="0"/>
                <a:cs typeface="Helvetica" panose="020B0604020202020204" pitchFamily="34" charset="0"/>
              </a:rPr>
              <a:t> Fibrillation. 2017 Oct-Nov; 10(3): 1627</a:t>
            </a:r>
          </a:p>
          <a:p>
            <a:endParaRPr lang="en-US" sz="1100">
              <a:solidFill>
                <a:schemeClr val="bg1">
                  <a:lumMod val="50000"/>
                </a:schemeClr>
              </a:solidFill>
              <a:latin typeface="Helvetica" panose="020B0604020202020204" pitchFamily="34" charset="0"/>
              <a:cs typeface="Helvetica" panose="020B0604020202020204" pitchFamily="34" charset="0"/>
            </a:endParaRPr>
          </a:p>
        </p:txBody>
      </p:sp>
      <p:sp>
        <p:nvSpPr>
          <p:cNvPr id="22" name="Rectangle 21">
            <a:extLst>
              <a:ext uri="{FF2B5EF4-FFF2-40B4-BE49-F238E27FC236}">
                <a16:creationId xmlns:a16="http://schemas.microsoft.com/office/drawing/2014/main" id="{610B2A53-5825-4DD4-976C-7B24F4DD78AB}"/>
              </a:ext>
            </a:extLst>
          </p:cNvPr>
          <p:cNvSpPr/>
          <p:nvPr/>
        </p:nvSpPr>
        <p:spPr>
          <a:xfrm>
            <a:off x="7683426" y="5504016"/>
            <a:ext cx="4139979" cy="261610"/>
          </a:xfrm>
          <a:prstGeom prst="rect">
            <a:avLst/>
          </a:prstGeom>
        </p:spPr>
        <p:txBody>
          <a:bodyPr wrap="square">
            <a:spAutoFit/>
          </a:bodyPr>
          <a:lstStyle/>
          <a:p>
            <a:r>
              <a:rPr lang="en-US" sz="1100">
                <a:solidFill>
                  <a:schemeClr val="bg1">
                    <a:lumMod val="50000"/>
                  </a:schemeClr>
                </a:solidFill>
                <a:latin typeface="Helvetica" panose="020B0604020202020204" pitchFamily="34" charset="0"/>
                <a:cs typeface="Helvetica" panose="020B0604020202020204" pitchFamily="34" charset="0"/>
              </a:rPr>
              <a:t>Cochet H, et al. J Cardiovasc </a:t>
            </a:r>
            <a:r>
              <a:rPr lang="en-US" sz="1100" err="1">
                <a:solidFill>
                  <a:schemeClr val="bg1">
                    <a:lumMod val="50000"/>
                  </a:schemeClr>
                </a:solidFill>
                <a:latin typeface="Helvetica" panose="020B0604020202020204" pitchFamily="34" charset="0"/>
                <a:cs typeface="Helvetica" panose="020B0604020202020204" pitchFamily="34" charset="0"/>
              </a:rPr>
              <a:t>Electrophysiol</a:t>
            </a:r>
            <a:r>
              <a:rPr lang="en-US" sz="1100">
                <a:solidFill>
                  <a:schemeClr val="bg1">
                    <a:lumMod val="50000"/>
                  </a:schemeClr>
                </a:solidFill>
                <a:latin typeface="Helvetica" panose="020B0604020202020204" pitchFamily="34" charset="0"/>
                <a:cs typeface="Helvetica" panose="020B0604020202020204" pitchFamily="34" charset="0"/>
              </a:rPr>
              <a:t> 2015;26:484-92</a:t>
            </a:r>
          </a:p>
        </p:txBody>
      </p:sp>
      <p:sp>
        <p:nvSpPr>
          <p:cNvPr id="9" name="TextBox 8">
            <a:extLst>
              <a:ext uri="{FF2B5EF4-FFF2-40B4-BE49-F238E27FC236}">
                <a16:creationId xmlns:a16="http://schemas.microsoft.com/office/drawing/2014/main" id="{89BFA45B-ABE2-484F-8349-ED716A36051A}"/>
              </a:ext>
            </a:extLst>
          </p:cNvPr>
          <p:cNvSpPr txBox="1"/>
          <p:nvPr/>
        </p:nvSpPr>
        <p:spPr>
          <a:xfrm>
            <a:off x="321427" y="6363521"/>
            <a:ext cx="1587259" cy="253916"/>
          </a:xfrm>
          <a:prstGeom prst="rect">
            <a:avLst/>
          </a:prstGeom>
          <a:noFill/>
        </p:spPr>
        <p:txBody>
          <a:bodyPr wrap="square" rtlCol="0">
            <a:spAutoFit/>
          </a:bodyPr>
          <a:lstStyle/>
          <a:p>
            <a:r>
              <a:rPr lang="en-US" sz="1050" dirty="0"/>
              <a:t>PM-EU-1681B-0624-G </a:t>
            </a:r>
          </a:p>
        </p:txBody>
      </p:sp>
    </p:spTree>
    <p:extLst>
      <p:ext uri="{BB962C8B-B14F-4D97-AF65-F5344CB8AC3E}">
        <p14:creationId xmlns:p14="http://schemas.microsoft.com/office/powerpoint/2010/main" val="30826480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95497-0750-4111-9E8A-0AA0765544BC}"/>
              </a:ext>
            </a:extLst>
          </p:cNvPr>
          <p:cNvSpPr>
            <a:spLocks noGrp="1"/>
          </p:cNvSpPr>
          <p:nvPr>
            <p:ph type="title"/>
          </p:nvPr>
        </p:nvSpPr>
        <p:spPr>
          <a:xfrm>
            <a:off x="321741" y="113058"/>
            <a:ext cx="11501664" cy="1104931"/>
          </a:xfrm>
        </p:spPr>
        <p:txBody>
          <a:bodyPr>
            <a:normAutofit/>
          </a:bodyPr>
          <a:lstStyle/>
          <a:p>
            <a:r>
              <a:rPr lang="en-US" sz="3600" b="1">
                <a:solidFill>
                  <a:schemeClr val="accent1">
                    <a:lumMod val="50000"/>
                  </a:schemeClr>
                </a:solidFill>
              </a:rPr>
              <a:t>Endocardial-epicardial dissociation</a:t>
            </a:r>
          </a:p>
        </p:txBody>
      </p:sp>
      <p:sp>
        <p:nvSpPr>
          <p:cNvPr id="11" name="Content Placeholder 2">
            <a:extLst>
              <a:ext uri="{FF2B5EF4-FFF2-40B4-BE49-F238E27FC236}">
                <a16:creationId xmlns:a16="http://schemas.microsoft.com/office/drawing/2014/main" id="{5F1F681A-26E0-48AF-8749-360A36ADBB0B}"/>
              </a:ext>
            </a:extLst>
          </p:cNvPr>
          <p:cNvSpPr>
            <a:spLocks noGrp="1"/>
          </p:cNvSpPr>
          <p:nvPr>
            <p:ph idx="1"/>
          </p:nvPr>
        </p:nvSpPr>
        <p:spPr>
          <a:xfrm>
            <a:off x="321741" y="1521569"/>
            <a:ext cx="5979682" cy="3447217"/>
          </a:xfrm>
        </p:spPr>
        <p:txBody>
          <a:bodyPr>
            <a:normAutofit/>
          </a:bodyPr>
          <a:lstStyle/>
          <a:p>
            <a:pPr marL="285750" indent="-285750"/>
            <a:r>
              <a:rPr lang="en-US" sz="1800">
                <a:solidFill>
                  <a:schemeClr val="bg2">
                    <a:lumMod val="25000"/>
                  </a:schemeClr>
                </a:solidFill>
                <a:latin typeface="Arial" panose="020B0604020202020204" pitchFamily="34" charset="0"/>
                <a:cs typeface="Arial" panose="020B0604020202020204" pitchFamily="34" charset="0"/>
              </a:rPr>
              <a:t>Simultaneous endo-epi phase mapping in persistent AF shows significant endocardial-epicardial dissociation and unstable </a:t>
            </a:r>
            <a:r>
              <a:rPr lang="en-US" sz="1800" err="1">
                <a:solidFill>
                  <a:schemeClr val="bg2">
                    <a:lumMod val="25000"/>
                  </a:schemeClr>
                </a:solidFill>
                <a:latin typeface="Arial" panose="020B0604020202020204" pitchFamily="34" charset="0"/>
                <a:cs typeface="Arial" panose="020B0604020202020204" pitchFamily="34" charset="0"/>
              </a:rPr>
              <a:t>wavefront</a:t>
            </a:r>
            <a:r>
              <a:rPr lang="en-US" sz="1800">
                <a:solidFill>
                  <a:schemeClr val="bg2">
                    <a:lumMod val="25000"/>
                  </a:schemeClr>
                </a:solidFill>
                <a:latin typeface="Arial" panose="020B0604020202020204" pitchFamily="34" charset="0"/>
                <a:cs typeface="Arial" panose="020B0604020202020204" pitchFamily="34" charset="0"/>
              </a:rPr>
              <a:t> propagation patters transitioning between endocardial and epicardial surfaces.</a:t>
            </a:r>
          </a:p>
          <a:p>
            <a:pPr marL="285750" indent="-285750"/>
            <a:r>
              <a:rPr lang="en-US" sz="1800">
                <a:solidFill>
                  <a:schemeClr val="bg2">
                    <a:lumMod val="25000"/>
                  </a:schemeClr>
                </a:solidFill>
                <a:latin typeface="Arial" panose="020B0604020202020204" pitchFamily="34" charset="0"/>
                <a:cs typeface="Arial" panose="020B0604020202020204" pitchFamily="34" charset="0"/>
              </a:rPr>
              <a:t>Due to complex 3D wave propagation phenomenon, endocardial mapping alone cannot fully characterize the AF mechanism and endocardial ablation alone may not be sufficient.</a:t>
            </a:r>
          </a:p>
          <a:p>
            <a:pPr marL="285750" indent="-285750"/>
            <a:endParaRPr lang="en-US" sz="1800">
              <a:solidFill>
                <a:schemeClr val="bg2">
                  <a:lumMod val="25000"/>
                </a:schemeClr>
              </a:solidFill>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BC689E02-88BF-43DA-9695-B40316B6ACDA}"/>
              </a:ext>
            </a:extLst>
          </p:cNvPr>
          <p:cNvSpPr/>
          <p:nvPr/>
        </p:nvSpPr>
        <p:spPr>
          <a:xfrm>
            <a:off x="156367" y="5720184"/>
            <a:ext cx="6096000" cy="600164"/>
          </a:xfrm>
          <a:prstGeom prst="rect">
            <a:avLst/>
          </a:prstGeom>
        </p:spPr>
        <p:txBody>
          <a:bodyPr>
            <a:spAutoFit/>
          </a:bodyPr>
          <a:lstStyle/>
          <a:p>
            <a:r>
              <a:rPr lang="en-US" sz="1100">
                <a:solidFill>
                  <a:schemeClr val="bg1">
                    <a:lumMod val="50000"/>
                  </a:schemeClr>
                </a:solidFill>
                <a:latin typeface="Arial" panose="020B0604020202020204" pitchFamily="34" charset="0"/>
                <a:cs typeface="Arial" panose="020B0604020202020204" pitchFamily="34" charset="0"/>
              </a:rPr>
              <a:t>Parameswaran et al. </a:t>
            </a:r>
            <a:r>
              <a:rPr lang="pt-BR" sz="1100">
                <a:solidFill>
                  <a:schemeClr val="bg1">
                    <a:lumMod val="50000"/>
                  </a:schemeClr>
                </a:solidFill>
                <a:latin typeface="Arial" panose="020B0604020202020204" pitchFamily="34" charset="0"/>
                <a:cs typeface="Arial" panose="020B0604020202020204" pitchFamily="34" charset="0"/>
              </a:rPr>
              <a:t>Circ Arrhythm Electrophysiol. 2020;13:e008512</a:t>
            </a:r>
          </a:p>
          <a:p>
            <a:r>
              <a:rPr lang="en-US" sz="1100" err="1">
                <a:solidFill>
                  <a:schemeClr val="bg1">
                    <a:lumMod val="50000"/>
                  </a:schemeClr>
                </a:solidFill>
                <a:latin typeface="Arial" panose="020B0604020202020204" pitchFamily="34" charset="0"/>
                <a:cs typeface="Arial" panose="020B0604020202020204" pitchFamily="34" charset="0"/>
              </a:rPr>
              <a:t>Aronis</a:t>
            </a:r>
            <a:r>
              <a:rPr lang="en-US" sz="1100">
                <a:solidFill>
                  <a:schemeClr val="bg1">
                    <a:lumMod val="50000"/>
                  </a:schemeClr>
                </a:solidFill>
                <a:latin typeface="Arial" panose="020B0604020202020204" pitchFamily="34" charset="0"/>
                <a:cs typeface="Arial" panose="020B0604020202020204" pitchFamily="34" charset="0"/>
              </a:rPr>
              <a:t> and </a:t>
            </a:r>
            <a:r>
              <a:rPr lang="en-US" sz="1100" err="1">
                <a:solidFill>
                  <a:schemeClr val="bg1">
                    <a:lumMod val="50000"/>
                  </a:schemeClr>
                </a:solidFill>
                <a:latin typeface="Arial" panose="020B0604020202020204" pitchFamily="34" charset="0"/>
                <a:cs typeface="Arial" panose="020B0604020202020204" pitchFamily="34" charset="0"/>
              </a:rPr>
              <a:t>Trayanova</a:t>
            </a:r>
            <a:r>
              <a:rPr lang="en-US" sz="1100">
                <a:solidFill>
                  <a:schemeClr val="bg1">
                    <a:lumMod val="50000"/>
                  </a:schemeClr>
                </a:solidFill>
                <a:latin typeface="Arial" panose="020B0604020202020204" pitchFamily="34" charset="0"/>
                <a:cs typeface="Arial" panose="020B0604020202020204" pitchFamily="34" charset="0"/>
              </a:rPr>
              <a:t>. Circ </a:t>
            </a:r>
            <a:r>
              <a:rPr lang="en-US" sz="1100" err="1">
                <a:solidFill>
                  <a:schemeClr val="bg1">
                    <a:lumMod val="50000"/>
                  </a:schemeClr>
                </a:solidFill>
                <a:latin typeface="Arial" panose="020B0604020202020204" pitchFamily="34" charset="0"/>
                <a:cs typeface="Arial" panose="020B0604020202020204" pitchFamily="34" charset="0"/>
              </a:rPr>
              <a:t>Arrhythm</a:t>
            </a:r>
            <a:r>
              <a:rPr lang="en-US" sz="1100">
                <a:solidFill>
                  <a:schemeClr val="bg1">
                    <a:lumMod val="50000"/>
                  </a:schemeClr>
                </a:solidFill>
                <a:latin typeface="Arial" panose="020B0604020202020204" pitchFamily="34" charset="0"/>
                <a:cs typeface="Arial" panose="020B0604020202020204" pitchFamily="34" charset="0"/>
              </a:rPr>
              <a:t> </a:t>
            </a:r>
            <a:r>
              <a:rPr lang="en-US" sz="1100" err="1">
                <a:solidFill>
                  <a:schemeClr val="bg1">
                    <a:lumMod val="50000"/>
                  </a:schemeClr>
                </a:solidFill>
                <a:latin typeface="Arial" panose="020B0604020202020204" pitchFamily="34" charset="0"/>
                <a:cs typeface="Arial" panose="020B0604020202020204" pitchFamily="34" charset="0"/>
              </a:rPr>
              <a:t>Electrophysiol</a:t>
            </a:r>
            <a:r>
              <a:rPr lang="en-US" sz="1100">
                <a:solidFill>
                  <a:schemeClr val="bg1">
                    <a:lumMod val="50000"/>
                  </a:schemeClr>
                </a:solidFill>
                <a:latin typeface="Arial" panose="020B0604020202020204" pitchFamily="34" charset="0"/>
                <a:cs typeface="Arial" panose="020B0604020202020204" pitchFamily="34" charset="0"/>
              </a:rPr>
              <a:t>. 2020;13</a:t>
            </a:r>
          </a:p>
          <a:p>
            <a:r>
              <a:rPr lang="en-US" sz="1100" err="1">
                <a:solidFill>
                  <a:schemeClr val="bg1">
                    <a:lumMod val="50000"/>
                  </a:schemeClr>
                </a:solidFill>
                <a:latin typeface="Arial" panose="020B0604020202020204" pitchFamily="34" charset="0"/>
                <a:cs typeface="Arial" panose="020B0604020202020204" pitchFamily="34" charset="0"/>
              </a:rPr>
              <a:t>Nazaroam</a:t>
            </a:r>
            <a:r>
              <a:rPr lang="en-US" sz="1100">
                <a:solidFill>
                  <a:schemeClr val="bg1">
                    <a:lumMod val="50000"/>
                  </a:schemeClr>
                </a:solidFill>
                <a:latin typeface="Arial" panose="020B0604020202020204" pitchFamily="34" charset="0"/>
                <a:cs typeface="Arial" panose="020B0604020202020204" pitchFamily="34" charset="0"/>
              </a:rPr>
              <a:t> et a; JACC EP Volume 6, Issue , 2020</a:t>
            </a:r>
            <a:endParaRPr lang="en-US" sz="1100">
              <a:solidFill>
                <a:schemeClr val="bg1">
                  <a:lumMod val="50000"/>
                </a:schemeClr>
              </a:solidFill>
              <a:latin typeface="Helvetica" panose="020B0604020202020204" pitchFamily="34" charset="0"/>
              <a:cs typeface="Helvetica" panose="020B0604020202020204" pitchFamily="34" charset="0"/>
            </a:endParaRPr>
          </a:p>
        </p:txBody>
      </p:sp>
      <p:pic>
        <p:nvPicPr>
          <p:cNvPr id="15" name="Picture 14" descr="Diagram&#10;&#10;Description automatically generated">
            <a:extLst>
              <a:ext uri="{FF2B5EF4-FFF2-40B4-BE49-F238E27FC236}">
                <a16:creationId xmlns:a16="http://schemas.microsoft.com/office/drawing/2014/main" id="{743B63D9-584B-4E89-83CA-482E5B510B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2879" y="2072722"/>
            <a:ext cx="2849756" cy="1955763"/>
          </a:xfrm>
          <a:prstGeom prst="rect">
            <a:avLst/>
          </a:prstGeom>
        </p:spPr>
      </p:pic>
      <p:pic>
        <p:nvPicPr>
          <p:cNvPr id="16" name="Picture 15">
            <a:extLst>
              <a:ext uri="{FF2B5EF4-FFF2-40B4-BE49-F238E27FC236}">
                <a16:creationId xmlns:a16="http://schemas.microsoft.com/office/drawing/2014/main" id="{EB5E0D81-3492-4A1F-B334-92E12612DF3C}"/>
              </a:ext>
            </a:extLst>
          </p:cNvPr>
          <p:cNvPicPr>
            <a:picLocks noChangeAspect="1"/>
          </p:cNvPicPr>
          <p:nvPr/>
        </p:nvPicPr>
        <p:blipFill rotWithShape="1">
          <a:blip r:embed="rId4"/>
          <a:srcRect b="73458"/>
          <a:stretch/>
        </p:blipFill>
        <p:spPr>
          <a:xfrm>
            <a:off x="7299276" y="1719191"/>
            <a:ext cx="4228308" cy="320060"/>
          </a:xfrm>
          <a:prstGeom prst="rect">
            <a:avLst/>
          </a:prstGeom>
        </p:spPr>
      </p:pic>
      <p:pic>
        <p:nvPicPr>
          <p:cNvPr id="18" name="Picture 17">
            <a:extLst>
              <a:ext uri="{FF2B5EF4-FFF2-40B4-BE49-F238E27FC236}">
                <a16:creationId xmlns:a16="http://schemas.microsoft.com/office/drawing/2014/main" id="{5D324BC2-6D22-4D74-B0DF-02A2AE6F8D08}"/>
              </a:ext>
            </a:extLst>
          </p:cNvPr>
          <p:cNvPicPr>
            <a:picLocks noChangeAspect="1"/>
          </p:cNvPicPr>
          <p:nvPr/>
        </p:nvPicPr>
        <p:blipFill rotWithShape="1">
          <a:blip r:embed="rId5"/>
          <a:srcRect t="46776"/>
          <a:stretch/>
        </p:blipFill>
        <p:spPr>
          <a:xfrm>
            <a:off x="9560468" y="4702901"/>
            <a:ext cx="1872315" cy="2155099"/>
          </a:xfrm>
          <a:prstGeom prst="rect">
            <a:avLst/>
          </a:prstGeom>
        </p:spPr>
      </p:pic>
      <p:sp>
        <p:nvSpPr>
          <p:cNvPr id="19" name="Rectangle 18">
            <a:extLst>
              <a:ext uri="{FF2B5EF4-FFF2-40B4-BE49-F238E27FC236}">
                <a16:creationId xmlns:a16="http://schemas.microsoft.com/office/drawing/2014/main" id="{0512FB5F-9D30-493C-8E56-D898800B0DDB}"/>
              </a:ext>
            </a:extLst>
          </p:cNvPr>
          <p:cNvSpPr/>
          <p:nvPr/>
        </p:nvSpPr>
        <p:spPr>
          <a:xfrm>
            <a:off x="6744868" y="1018583"/>
            <a:ext cx="5333539" cy="646331"/>
          </a:xfrm>
          <a:prstGeom prst="rect">
            <a:avLst/>
          </a:prstGeom>
          <a:ln w="38100">
            <a:solidFill>
              <a:srgbClr val="FF0000"/>
            </a:solidFill>
          </a:ln>
        </p:spPr>
        <p:txBody>
          <a:bodyPr wrap="square">
            <a:spAutoFit/>
          </a:bodyPr>
          <a:lstStyle/>
          <a:p>
            <a:r>
              <a:rPr lang="en-US" b="1">
                <a:solidFill>
                  <a:schemeClr val="bg2">
                    <a:lumMod val="25000"/>
                  </a:schemeClr>
                </a:solidFill>
                <a:latin typeface="Arial" panose="020B0604020202020204" pitchFamily="34" charset="0"/>
                <a:cs typeface="Arial" panose="020B0604020202020204" pitchFamily="34" charset="0"/>
              </a:rPr>
              <a:t>50.3% Endo-Epi dissociation with significant temporal heterogeneity</a:t>
            </a:r>
          </a:p>
        </p:txBody>
      </p:sp>
      <p:pic>
        <p:nvPicPr>
          <p:cNvPr id="3" name="Picture 2">
            <a:extLst>
              <a:ext uri="{FF2B5EF4-FFF2-40B4-BE49-F238E27FC236}">
                <a16:creationId xmlns:a16="http://schemas.microsoft.com/office/drawing/2014/main" id="{69E08902-9D52-4AD9-86E2-69E2EBBC854F}"/>
              </a:ext>
            </a:extLst>
          </p:cNvPr>
          <p:cNvPicPr>
            <a:picLocks noChangeAspect="1"/>
          </p:cNvPicPr>
          <p:nvPr/>
        </p:nvPicPr>
        <p:blipFill rotWithShape="1">
          <a:blip r:embed="rId6"/>
          <a:srcRect l="3035" t="3775" b="5208"/>
          <a:stretch/>
        </p:blipFill>
        <p:spPr>
          <a:xfrm>
            <a:off x="7299276" y="4968786"/>
            <a:ext cx="2112362" cy="1502797"/>
          </a:xfrm>
          <a:prstGeom prst="rect">
            <a:avLst/>
          </a:prstGeom>
        </p:spPr>
      </p:pic>
      <p:pic>
        <p:nvPicPr>
          <p:cNvPr id="5" name="Picture 4">
            <a:extLst>
              <a:ext uri="{FF2B5EF4-FFF2-40B4-BE49-F238E27FC236}">
                <a16:creationId xmlns:a16="http://schemas.microsoft.com/office/drawing/2014/main" id="{97AD5223-CEEA-4E2D-B6D0-F1E8A6FCA695}"/>
              </a:ext>
            </a:extLst>
          </p:cNvPr>
          <p:cNvPicPr>
            <a:picLocks noChangeAspect="1"/>
          </p:cNvPicPr>
          <p:nvPr/>
        </p:nvPicPr>
        <p:blipFill>
          <a:blip r:embed="rId7"/>
          <a:stretch>
            <a:fillRect/>
          </a:stretch>
        </p:blipFill>
        <p:spPr>
          <a:xfrm>
            <a:off x="7466650" y="4242792"/>
            <a:ext cx="3362213" cy="511686"/>
          </a:xfrm>
          <a:prstGeom prst="rect">
            <a:avLst/>
          </a:prstGeom>
        </p:spPr>
      </p:pic>
      <p:sp>
        <p:nvSpPr>
          <p:cNvPr id="13" name="TextBox 12">
            <a:extLst>
              <a:ext uri="{FF2B5EF4-FFF2-40B4-BE49-F238E27FC236}">
                <a16:creationId xmlns:a16="http://schemas.microsoft.com/office/drawing/2014/main" id="{1551A99A-3FAD-4B12-9CEA-AF6E42AF3B7A}"/>
              </a:ext>
            </a:extLst>
          </p:cNvPr>
          <p:cNvSpPr txBox="1"/>
          <p:nvPr/>
        </p:nvSpPr>
        <p:spPr>
          <a:xfrm>
            <a:off x="321427" y="6363521"/>
            <a:ext cx="1587259" cy="253916"/>
          </a:xfrm>
          <a:prstGeom prst="rect">
            <a:avLst/>
          </a:prstGeom>
          <a:noFill/>
        </p:spPr>
        <p:txBody>
          <a:bodyPr wrap="square" rtlCol="0">
            <a:spAutoFit/>
          </a:bodyPr>
          <a:lstStyle/>
          <a:p>
            <a:r>
              <a:rPr lang="en-US" sz="1050" dirty="0"/>
              <a:t>PM-EU-1681B-0624-G </a:t>
            </a:r>
          </a:p>
        </p:txBody>
      </p:sp>
    </p:spTree>
    <p:extLst>
      <p:ext uri="{BB962C8B-B14F-4D97-AF65-F5344CB8AC3E}">
        <p14:creationId xmlns:p14="http://schemas.microsoft.com/office/powerpoint/2010/main" val="11132989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95497-0750-4111-9E8A-0AA0765544BC}"/>
              </a:ext>
            </a:extLst>
          </p:cNvPr>
          <p:cNvSpPr>
            <a:spLocks noGrp="1"/>
          </p:cNvSpPr>
          <p:nvPr>
            <p:ph type="title"/>
          </p:nvPr>
        </p:nvSpPr>
        <p:spPr>
          <a:xfrm>
            <a:off x="321739" y="21247"/>
            <a:ext cx="11544194" cy="958324"/>
          </a:xfrm>
        </p:spPr>
        <p:txBody>
          <a:bodyPr>
            <a:normAutofit fontScale="90000"/>
          </a:bodyPr>
          <a:lstStyle/>
          <a:p>
            <a:r>
              <a:rPr lang="en-US" sz="3600" b="1">
                <a:solidFill>
                  <a:schemeClr val="accent1">
                    <a:lumMod val="50000"/>
                  </a:schemeClr>
                </a:solidFill>
              </a:rPr>
              <a:t>Advanced AF: Not easily addressed by endocardial ablation alone</a:t>
            </a:r>
          </a:p>
        </p:txBody>
      </p:sp>
      <p:sp>
        <p:nvSpPr>
          <p:cNvPr id="5" name="TextBox 4">
            <a:extLst>
              <a:ext uri="{FF2B5EF4-FFF2-40B4-BE49-F238E27FC236}">
                <a16:creationId xmlns:a16="http://schemas.microsoft.com/office/drawing/2014/main" id="{CC17B3C7-F2F1-4E6A-83A6-EB737FB2E2B3}"/>
              </a:ext>
            </a:extLst>
          </p:cNvPr>
          <p:cNvSpPr txBox="1"/>
          <p:nvPr/>
        </p:nvSpPr>
        <p:spPr>
          <a:xfrm>
            <a:off x="321739" y="1952081"/>
            <a:ext cx="2382389" cy="275313"/>
          </a:xfrm>
          <a:prstGeom prst="rect">
            <a:avLst/>
          </a:prstGeom>
          <a:noFill/>
        </p:spPr>
        <p:txBody>
          <a:bodyPr wrap="square" rtlCol="0">
            <a:spAutoFit/>
          </a:bodyPr>
          <a:lstStyle/>
          <a:p>
            <a:r>
              <a:rPr lang="en-US" sz="1200" err="1">
                <a:solidFill>
                  <a:schemeClr val="bg2">
                    <a:lumMod val="25000"/>
                  </a:schemeClr>
                </a:solidFill>
                <a:latin typeface="Arial" panose="020B0604020202020204" pitchFamily="34" charset="0"/>
                <a:cs typeface="Arial" panose="020B0604020202020204" pitchFamily="34" charset="0"/>
              </a:rPr>
              <a:t>Tilz</a:t>
            </a:r>
            <a:r>
              <a:rPr lang="en-US" sz="1200"/>
              <a:t> </a:t>
            </a:r>
            <a:r>
              <a:rPr lang="en-US" sz="1200">
                <a:solidFill>
                  <a:schemeClr val="bg2">
                    <a:lumMod val="25000"/>
                  </a:schemeClr>
                </a:solidFill>
                <a:latin typeface="Arial" panose="020B0604020202020204" pitchFamily="34" charset="0"/>
                <a:cs typeface="Arial" panose="020B0604020202020204" pitchFamily="34" charset="0"/>
              </a:rPr>
              <a:t>et al JACC 2012</a:t>
            </a:r>
          </a:p>
        </p:txBody>
      </p:sp>
      <p:pic>
        <p:nvPicPr>
          <p:cNvPr id="6" name="New picture">
            <a:extLst>
              <a:ext uri="{FF2B5EF4-FFF2-40B4-BE49-F238E27FC236}">
                <a16:creationId xmlns:a16="http://schemas.microsoft.com/office/drawing/2014/main" id="{489F306E-4646-49A8-863F-2859D461A262}"/>
              </a:ext>
            </a:extLst>
          </p:cNvPr>
          <p:cNvPicPr/>
          <p:nvPr/>
        </p:nvPicPr>
        <p:blipFill>
          <a:blip r:embed="rId3"/>
          <a:stretch>
            <a:fillRect/>
          </a:stretch>
        </p:blipFill>
        <p:spPr>
          <a:xfrm>
            <a:off x="6093836" y="2150310"/>
            <a:ext cx="4928697" cy="2631358"/>
          </a:xfrm>
          <a:prstGeom prst="rect">
            <a:avLst/>
          </a:prstGeom>
        </p:spPr>
      </p:pic>
      <p:pic>
        <p:nvPicPr>
          <p:cNvPr id="1026" name="Picture 2">
            <a:extLst>
              <a:ext uri="{FF2B5EF4-FFF2-40B4-BE49-F238E27FC236}">
                <a16:creationId xmlns:a16="http://schemas.microsoft.com/office/drawing/2014/main" id="{9AC222A8-98EC-4D7F-82B5-C76CCBB8EDD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15580"/>
          <a:stretch/>
        </p:blipFill>
        <p:spPr bwMode="auto">
          <a:xfrm>
            <a:off x="0" y="2262274"/>
            <a:ext cx="5445452" cy="268975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6C1F3C13-901C-4812-8AA3-8A2514B5FB1D}"/>
              </a:ext>
            </a:extLst>
          </p:cNvPr>
          <p:cNvSpPr txBox="1"/>
          <p:nvPr/>
        </p:nvSpPr>
        <p:spPr>
          <a:xfrm>
            <a:off x="6326961" y="1796753"/>
            <a:ext cx="2382389" cy="275313"/>
          </a:xfrm>
          <a:prstGeom prst="rect">
            <a:avLst/>
          </a:prstGeom>
          <a:noFill/>
        </p:spPr>
        <p:txBody>
          <a:bodyPr wrap="square" rtlCol="0">
            <a:spAutoFit/>
          </a:bodyPr>
          <a:lstStyle/>
          <a:p>
            <a:r>
              <a:rPr lang="en-US" sz="1200" err="1">
                <a:solidFill>
                  <a:schemeClr val="bg2">
                    <a:lumMod val="25000"/>
                  </a:schemeClr>
                </a:solidFill>
                <a:latin typeface="Arial" panose="020B0604020202020204" pitchFamily="34" charset="0"/>
                <a:cs typeface="Arial" panose="020B0604020202020204" pitchFamily="34" charset="0"/>
              </a:rPr>
              <a:t>Clarnette</a:t>
            </a:r>
            <a:r>
              <a:rPr lang="en-US" sz="1200">
                <a:solidFill>
                  <a:schemeClr val="bg2">
                    <a:lumMod val="25000"/>
                  </a:schemeClr>
                </a:solidFill>
                <a:latin typeface="Arial" panose="020B0604020202020204" pitchFamily="34" charset="0"/>
                <a:cs typeface="Arial" panose="020B0604020202020204" pitchFamily="34" charset="0"/>
              </a:rPr>
              <a:t> et al </a:t>
            </a:r>
            <a:r>
              <a:rPr lang="en-US" sz="1200" err="1">
                <a:solidFill>
                  <a:schemeClr val="bg2">
                    <a:lumMod val="25000"/>
                  </a:schemeClr>
                </a:solidFill>
                <a:latin typeface="Arial" panose="020B0604020202020204" pitchFamily="34" charset="0"/>
                <a:cs typeface="Arial" panose="020B0604020202020204" pitchFamily="34" charset="0"/>
              </a:rPr>
              <a:t>Europace</a:t>
            </a:r>
            <a:r>
              <a:rPr lang="en-US" sz="1200">
                <a:solidFill>
                  <a:schemeClr val="bg2">
                    <a:lumMod val="25000"/>
                  </a:schemeClr>
                </a:solidFill>
                <a:latin typeface="Arial" panose="020B0604020202020204" pitchFamily="34" charset="0"/>
                <a:cs typeface="Arial" panose="020B0604020202020204" pitchFamily="34" charset="0"/>
              </a:rPr>
              <a:t> 2018</a:t>
            </a:r>
          </a:p>
        </p:txBody>
      </p:sp>
      <p:sp>
        <p:nvSpPr>
          <p:cNvPr id="7" name="Rectangle 6">
            <a:extLst>
              <a:ext uri="{FF2B5EF4-FFF2-40B4-BE49-F238E27FC236}">
                <a16:creationId xmlns:a16="http://schemas.microsoft.com/office/drawing/2014/main" id="{B10E9FB1-06BA-4342-8BF2-96E247B233BD}"/>
              </a:ext>
            </a:extLst>
          </p:cNvPr>
          <p:cNvSpPr/>
          <p:nvPr/>
        </p:nvSpPr>
        <p:spPr>
          <a:xfrm>
            <a:off x="6162261" y="4986911"/>
            <a:ext cx="5895730" cy="369332"/>
          </a:xfrm>
          <a:prstGeom prst="rect">
            <a:avLst/>
          </a:prstGeom>
        </p:spPr>
        <p:txBody>
          <a:bodyPr wrap="square">
            <a:spAutoFit/>
          </a:bodyPr>
          <a:lstStyle/>
          <a:p>
            <a:r>
              <a:rPr lang="en-US" b="1">
                <a:solidFill>
                  <a:schemeClr val="bg2">
                    <a:lumMod val="25000"/>
                  </a:schemeClr>
                </a:solidFill>
                <a:latin typeface="Arial" panose="020B0604020202020204" pitchFamily="34" charset="0"/>
                <a:cs typeface="Arial" panose="020B0604020202020204" pitchFamily="34" charset="0"/>
              </a:rPr>
              <a:t>Single-procedure success : 43% (95% CI; 39–47%)</a:t>
            </a:r>
          </a:p>
        </p:txBody>
      </p:sp>
      <p:pic>
        <p:nvPicPr>
          <p:cNvPr id="9" name="Picture 8">
            <a:extLst>
              <a:ext uri="{FF2B5EF4-FFF2-40B4-BE49-F238E27FC236}">
                <a16:creationId xmlns:a16="http://schemas.microsoft.com/office/drawing/2014/main" id="{26F91837-A6CA-439F-BF97-515AA8A3BD45}"/>
              </a:ext>
            </a:extLst>
          </p:cNvPr>
          <p:cNvPicPr>
            <a:picLocks noChangeAspect="1"/>
          </p:cNvPicPr>
          <p:nvPr/>
        </p:nvPicPr>
        <p:blipFill>
          <a:blip r:embed="rId5"/>
          <a:stretch>
            <a:fillRect/>
          </a:stretch>
        </p:blipFill>
        <p:spPr>
          <a:xfrm>
            <a:off x="6266018" y="938708"/>
            <a:ext cx="4584332" cy="800703"/>
          </a:xfrm>
          <a:prstGeom prst="rect">
            <a:avLst/>
          </a:prstGeom>
        </p:spPr>
      </p:pic>
      <p:pic>
        <p:nvPicPr>
          <p:cNvPr id="10" name="Picture 9">
            <a:extLst>
              <a:ext uri="{FF2B5EF4-FFF2-40B4-BE49-F238E27FC236}">
                <a16:creationId xmlns:a16="http://schemas.microsoft.com/office/drawing/2014/main" id="{0D021E7C-80A3-420B-8AD3-6BEE3CE9A2BF}"/>
              </a:ext>
            </a:extLst>
          </p:cNvPr>
          <p:cNvPicPr>
            <a:picLocks noChangeAspect="1"/>
          </p:cNvPicPr>
          <p:nvPr/>
        </p:nvPicPr>
        <p:blipFill rotWithShape="1">
          <a:blip r:embed="rId6"/>
          <a:srcRect t="30937"/>
          <a:stretch/>
        </p:blipFill>
        <p:spPr>
          <a:xfrm>
            <a:off x="321739" y="1119687"/>
            <a:ext cx="4967165" cy="856369"/>
          </a:xfrm>
          <a:prstGeom prst="rect">
            <a:avLst/>
          </a:prstGeom>
        </p:spPr>
      </p:pic>
      <p:sp>
        <p:nvSpPr>
          <p:cNvPr id="12" name="Rectangle 11">
            <a:extLst>
              <a:ext uri="{FF2B5EF4-FFF2-40B4-BE49-F238E27FC236}">
                <a16:creationId xmlns:a16="http://schemas.microsoft.com/office/drawing/2014/main" id="{750B160A-C9A3-4F4E-89FD-EFF42574FF4B}"/>
              </a:ext>
            </a:extLst>
          </p:cNvPr>
          <p:cNvSpPr/>
          <p:nvPr/>
        </p:nvSpPr>
        <p:spPr>
          <a:xfrm>
            <a:off x="198108" y="4986911"/>
            <a:ext cx="5895730" cy="369332"/>
          </a:xfrm>
          <a:prstGeom prst="rect">
            <a:avLst/>
          </a:prstGeom>
        </p:spPr>
        <p:txBody>
          <a:bodyPr wrap="square">
            <a:spAutoFit/>
          </a:bodyPr>
          <a:lstStyle/>
          <a:p>
            <a:r>
              <a:rPr lang="en-US" b="1">
                <a:solidFill>
                  <a:schemeClr val="bg2">
                    <a:lumMod val="25000"/>
                  </a:schemeClr>
                </a:solidFill>
                <a:latin typeface="Arial" panose="020B0604020202020204" pitchFamily="34" charset="0"/>
                <a:cs typeface="Arial" panose="020B0604020202020204" pitchFamily="34" charset="0"/>
              </a:rPr>
              <a:t>12-mo single-procedure success : 35.6%</a:t>
            </a:r>
          </a:p>
        </p:txBody>
      </p:sp>
      <p:sp>
        <p:nvSpPr>
          <p:cNvPr id="11" name="Oval 10">
            <a:extLst>
              <a:ext uri="{FF2B5EF4-FFF2-40B4-BE49-F238E27FC236}">
                <a16:creationId xmlns:a16="http://schemas.microsoft.com/office/drawing/2014/main" id="{544E01A9-8A8C-4224-B4C6-98A95E95B961}"/>
              </a:ext>
            </a:extLst>
          </p:cNvPr>
          <p:cNvSpPr/>
          <p:nvPr/>
        </p:nvSpPr>
        <p:spPr>
          <a:xfrm>
            <a:off x="10282089" y="1482312"/>
            <a:ext cx="310101" cy="2200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8CB0F61-2203-4710-B345-D17E069448E8}"/>
              </a:ext>
            </a:extLst>
          </p:cNvPr>
          <p:cNvSpPr/>
          <p:nvPr/>
        </p:nvSpPr>
        <p:spPr>
          <a:xfrm>
            <a:off x="472264" y="5513520"/>
            <a:ext cx="11243144" cy="923330"/>
          </a:xfrm>
          <a:prstGeom prst="rect">
            <a:avLst/>
          </a:prstGeom>
          <a:solidFill>
            <a:schemeClr val="tx2">
              <a:lumMod val="50000"/>
            </a:schemeClr>
          </a:solidFill>
          <a:ln>
            <a:solidFill>
              <a:schemeClr val="accent1">
                <a:lumMod val="50000"/>
              </a:schemeClr>
            </a:solidFill>
          </a:ln>
        </p:spPr>
        <p:txBody>
          <a:bodyPr wrap="square">
            <a:spAutoFit/>
          </a:bodyPr>
          <a:lstStyle/>
          <a:p>
            <a:r>
              <a:rPr lang="en-US">
                <a:solidFill>
                  <a:schemeClr val="bg1"/>
                </a:solidFill>
                <a:latin typeface="Arial" panose="020B0604020202020204" pitchFamily="34" charset="0"/>
                <a:cs typeface="Arial" panose="020B0604020202020204" pitchFamily="34" charset="0"/>
              </a:rPr>
              <a:t>Lack of a standardized lesion set, challenges of achieving transmural lesions, and the phenomenon of endocardial-epicardial dissociation in AF together contribute to limited effectiveness of endocardial ablation alone</a:t>
            </a:r>
          </a:p>
        </p:txBody>
      </p:sp>
      <p:sp>
        <p:nvSpPr>
          <p:cNvPr id="15" name="TextBox 14">
            <a:extLst>
              <a:ext uri="{FF2B5EF4-FFF2-40B4-BE49-F238E27FC236}">
                <a16:creationId xmlns:a16="http://schemas.microsoft.com/office/drawing/2014/main" id="{3C0603B1-2E7B-4DF5-BA7B-83513BBEECA2}"/>
              </a:ext>
            </a:extLst>
          </p:cNvPr>
          <p:cNvSpPr txBox="1"/>
          <p:nvPr/>
        </p:nvSpPr>
        <p:spPr>
          <a:xfrm>
            <a:off x="321427" y="6498693"/>
            <a:ext cx="1587259" cy="253916"/>
          </a:xfrm>
          <a:prstGeom prst="rect">
            <a:avLst/>
          </a:prstGeom>
          <a:noFill/>
        </p:spPr>
        <p:txBody>
          <a:bodyPr wrap="square" rtlCol="0">
            <a:spAutoFit/>
          </a:bodyPr>
          <a:lstStyle/>
          <a:p>
            <a:r>
              <a:rPr lang="en-US" sz="1050" dirty="0"/>
              <a:t>PM-EU-1681B-0624-G </a:t>
            </a:r>
          </a:p>
        </p:txBody>
      </p:sp>
    </p:spTree>
    <p:extLst>
      <p:ext uri="{BB962C8B-B14F-4D97-AF65-F5344CB8AC3E}">
        <p14:creationId xmlns:p14="http://schemas.microsoft.com/office/powerpoint/2010/main" val="33550175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95497-0750-4111-9E8A-0AA0765544BC}"/>
              </a:ext>
            </a:extLst>
          </p:cNvPr>
          <p:cNvSpPr>
            <a:spLocks noGrp="1"/>
          </p:cNvSpPr>
          <p:nvPr>
            <p:ph type="title"/>
          </p:nvPr>
        </p:nvSpPr>
        <p:spPr>
          <a:xfrm>
            <a:off x="440633" y="222001"/>
            <a:ext cx="11160319" cy="1325563"/>
          </a:xfrm>
        </p:spPr>
        <p:txBody>
          <a:bodyPr>
            <a:normAutofit/>
          </a:bodyPr>
          <a:lstStyle/>
          <a:p>
            <a:r>
              <a:rPr lang="en-US" sz="3600" b="1">
                <a:solidFill>
                  <a:schemeClr val="accent1">
                    <a:lumMod val="50000"/>
                  </a:schemeClr>
                </a:solidFill>
              </a:rPr>
              <a:t>Hybrid Convergent Procedure and CONVERGE Clinical Trial</a:t>
            </a:r>
          </a:p>
        </p:txBody>
      </p:sp>
      <p:sp>
        <p:nvSpPr>
          <p:cNvPr id="4" name="Content Placeholder 3">
            <a:extLst>
              <a:ext uri="{FF2B5EF4-FFF2-40B4-BE49-F238E27FC236}">
                <a16:creationId xmlns:a16="http://schemas.microsoft.com/office/drawing/2014/main" id="{5DDA9832-44C8-4F1E-B6F6-028F869C2E3F}"/>
              </a:ext>
            </a:extLst>
          </p:cNvPr>
          <p:cNvSpPr>
            <a:spLocks noGrp="1"/>
          </p:cNvSpPr>
          <p:nvPr>
            <p:ph idx="1"/>
          </p:nvPr>
        </p:nvSpPr>
        <p:spPr>
          <a:xfrm>
            <a:off x="202967" y="1698393"/>
            <a:ext cx="6857792" cy="4351338"/>
          </a:xfrm>
        </p:spPr>
        <p:txBody>
          <a:bodyPr/>
          <a:lstStyle/>
          <a:p>
            <a:r>
              <a:rPr lang="en-US" sz="1800">
                <a:solidFill>
                  <a:schemeClr val="bg2">
                    <a:lumMod val="25000"/>
                  </a:schemeClr>
                </a:solidFill>
                <a:latin typeface="Arial" panose="020B0604020202020204" pitchFamily="34" charset="0"/>
                <a:cs typeface="Arial" panose="020B0604020202020204" pitchFamily="34" charset="0"/>
              </a:rPr>
              <a:t>The hybrid Convergent procedure combines endocardial and epicardial ablation to achieve a more comprehensive PV and extra- PV substrate ablation with transmural lesions while minimizing the risk of esophageal injury.</a:t>
            </a:r>
          </a:p>
          <a:p>
            <a:r>
              <a:rPr lang="en-US" sz="1800">
                <a:solidFill>
                  <a:schemeClr val="bg2">
                    <a:lumMod val="25000"/>
                  </a:schemeClr>
                </a:solidFill>
                <a:latin typeface="Arial" panose="020B0604020202020204" pitchFamily="34" charset="0"/>
                <a:cs typeface="Arial" panose="020B0604020202020204" pitchFamily="34" charset="0"/>
              </a:rPr>
              <a:t>The epicardial ablation is conducted by a cardiothoracic surgeon via sub-xyphoid or trans-diaphragmatic access to the pericardium  and the endocardial procedure is conducted by electrophysiologist in standard fashion. </a:t>
            </a:r>
          </a:p>
          <a:p>
            <a:r>
              <a:rPr lang="en-US" sz="1800">
                <a:solidFill>
                  <a:schemeClr val="bg2">
                    <a:lumMod val="25000"/>
                  </a:schemeClr>
                </a:solidFill>
                <a:latin typeface="Arial" panose="020B0604020202020204" pitchFamily="34" charset="0"/>
                <a:cs typeface="Arial" panose="020B0604020202020204" pitchFamily="34" charset="0"/>
              </a:rPr>
              <a:t>CONVERGE clinical trial demonstrated that hybrid Convergent procedure has acceptable safety profile and superior effectiveness compared to endocardial ablation alone in patients with persistent and long-standing persistent AF.</a:t>
            </a:r>
          </a:p>
          <a:p>
            <a:endParaRPr lang="en-US" sz="1800">
              <a:solidFill>
                <a:schemeClr val="bg2">
                  <a:lumMod val="25000"/>
                </a:schemeClr>
              </a:solidFill>
              <a:latin typeface="Arial" panose="020B0604020202020204" pitchFamily="34" charset="0"/>
              <a:cs typeface="Arial" panose="020B0604020202020204" pitchFamily="34" charset="0"/>
            </a:endParaRPr>
          </a:p>
          <a:p>
            <a:endParaRPr lang="en-US" sz="1800">
              <a:solidFill>
                <a:schemeClr val="bg2">
                  <a:lumMod val="25000"/>
                </a:schemeClr>
              </a:solidFill>
              <a:latin typeface="Arial" panose="020B0604020202020204" pitchFamily="34" charset="0"/>
              <a:cs typeface="Arial" panose="020B0604020202020204" pitchFamily="34" charset="0"/>
            </a:endParaRPr>
          </a:p>
        </p:txBody>
      </p:sp>
      <p:pic>
        <p:nvPicPr>
          <p:cNvPr id="10" name="Picture 9" descr="Graphical user interface&#10;&#10;Description automatically generated">
            <a:extLst>
              <a:ext uri="{FF2B5EF4-FFF2-40B4-BE49-F238E27FC236}">
                <a16:creationId xmlns:a16="http://schemas.microsoft.com/office/drawing/2014/main" id="{52D40496-DD19-4592-BFB3-8730D1D1FA5C}"/>
              </a:ext>
            </a:extLst>
          </p:cNvPr>
          <p:cNvPicPr>
            <a:picLocks noChangeAspect="1"/>
          </p:cNvPicPr>
          <p:nvPr/>
        </p:nvPicPr>
        <p:blipFill rotWithShape="1">
          <a:blip r:embed="rId2">
            <a:extLst>
              <a:ext uri="{28A0092B-C50C-407E-A947-70E740481C1C}">
                <a14:useLocalDpi xmlns:a14="http://schemas.microsoft.com/office/drawing/2010/main" val="0"/>
              </a:ext>
            </a:extLst>
          </a:blip>
          <a:srcRect l="3539" t="18492" r="8781"/>
          <a:stretch/>
        </p:blipFill>
        <p:spPr>
          <a:xfrm>
            <a:off x="7298929" y="3193983"/>
            <a:ext cx="4673786" cy="1896724"/>
          </a:xfrm>
          <a:prstGeom prst="rect">
            <a:avLst/>
          </a:prstGeom>
        </p:spPr>
      </p:pic>
      <p:pic>
        <p:nvPicPr>
          <p:cNvPr id="11" name="Picture 10">
            <a:extLst>
              <a:ext uri="{FF2B5EF4-FFF2-40B4-BE49-F238E27FC236}">
                <a16:creationId xmlns:a16="http://schemas.microsoft.com/office/drawing/2014/main" id="{35585F5D-055F-4696-81F8-FA88CA0479C6}"/>
              </a:ext>
            </a:extLst>
          </p:cNvPr>
          <p:cNvPicPr>
            <a:picLocks noChangeAspect="1"/>
          </p:cNvPicPr>
          <p:nvPr/>
        </p:nvPicPr>
        <p:blipFill rotWithShape="1">
          <a:blip r:embed="rId3"/>
          <a:srcRect b="45068"/>
          <a:stretch/>
        </p:blipFill>
        <p:spPr>
          <a:xfrm>
            <a:off x="7298929" y="1638359"/>
            <a:ext cx="4437196" cy="973996"/>
          </a:xfrm>
          <a:prstGeom prst="rect">
            <a:avLst/>
          </a:prstGeom>
        </p:spPr>
      </p:pic>
      <p:sp>
        <p:nvSpPr>
          <p:cNvPr id="12" name="Rectangle 11">
            <a:extLst>
              <a:ext uri="{FF2B5EF4-FFF2-40B4-BE49-F238E27FC236}">
                <a16:creationId xmlns:a16="http://schemas.microsoft.com/office/drawing/2014/main" id="{00171FC1-1982-4D35-B713-C89DF311AC0B}"/>
              </a:ext>
            </a:extLst>
          </p:cNvPr>
          <p:cNvSpPr/>
          <p:nvPr/>
        </p:nvSpPr>
        <p:spPr>
          <a:xfrm>
            <a:off x="7298929" y="2614565"/>
            <a:ext cx="5330024" cy="261610"/>
          </a:xfrm>
          <a:prstGeom prst="rect">
            <a:avLst/>
          </a:prstGeom>
        </p:spPr>
        <p:txBody>
          <a:bodyPr wrap="square">
            <a:spAutoFit/>
          </a:bodyPr>
          <a:lstStyle/>
          <a:p>
            <a:r>
              <a:rPr lang="en-US" sz="1100">
                <a:solidFill>
                  <a:schemeClr val="bg1">
                    <a:lumMod val="50000"/>
                  </a:schemeClr>
                </a:solidFill>
                <a:latin typeface="Helvetica" panose="020B0604020202020204" pitchFamily="34" charset="0"/>
                <a:cs typeface="Helvetica" panose="020B0604020202020204" pitchFamily="34" charset="0"/>
              </a:rPr>
              <a:t>DeLurgio et al Circulation: Arrhythmia and Electrophysiology. 2020;13</a:t>
            </a:r>
          </a:p>
        </p:txBody>
      </p:sp>
      <p:sp>
        <p:nvSpPr>
          <p:cNvPr id="8" name="TextBox 7">
            <a:extLst>
              <a:ext uri="{FF2B5EF4-FFF2-40B4-BE49-F238E27FC236}">
                <a16:creationId xmlns:a16="http://schemas.microsoft.com/office/drawing/2014/main" id="{829BE15D-EC7B-4917-98A0-3D6B4E202C9C}"/>
              </a:ext>
            </a:extLst>
          </p:cNvPr>
          <p:cNvSpPr txBox="1"/>
          <p:nvPr/>
        </p:nvSpPr>
        <p:spPr>
          <a:xfrm>
            <a:off x="321427" y="6363521"/>
            <a:ext cx="1587259" cy="253916"/>
          </a:xfrm>
          <a:prstGeom prst="rect">
            <a:avLst/>
          </a:prstGeom>
          <a:noFill/>
        </p:spPr>
        <p:txBody>
          <a:bodyPr wrap="square" rtlCol="0">
            <a:spAutoFit/>
          </a:bodyPr>
          <a:lstStyle/>
          <a:p>
            <a:r>
              <a:rPr lang="en-US" sz="1050" dirty="0"/>
              <a:t>PM-EU-1681B-0624-G </a:t>
            </a:r>
          </a:p>
        </p:txBody>
      </p:sp>
    </p:spTree>
    <p:extLst>
      <p:ext uri="{BB962C8B-B14F-4D97-AF65-F5344CB8AC3E}">
        <p14:creationId xmlns:p14="http://schemas.microsoft.com/office/powerpoint/2010/main" val="31297654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B4F9D-7870-425A-8FD9-AB32216413EF}"/>
              </a:ext>
            </a:extLst>
          </p:cNvPr>
          <p:cNvSpPr>
            <a:spLocks noGrp="1"/>
          </p:cNvSpPr>
          <p:nvPr>
            <p:ph type="title"/>
          </p:nvPr>
        </p:nvSpPr>
        <p:spPr>
          <a:xfrm>
            <a:off x="695076" y="248843"/>
            <a:ext cx="10515600" cy="1325563"/>
          </a:xfrm>
        </p:spPr>
        <p:txBody>
          <a:bodyPr/>
          <a:lstStyle/>
          <a:p>
            <a:r>
              <a:rPr lang="en-US" sz="3600" b="1">
                <a:solidFill>
                  <a:schemeClr val="accent1">
                    <a:lumMod val="50000"/>
                  </a:schemeClr>
                </a:solidFill>
              </a:rPr>
              <a:t>Long-standing persistent AF sub-analysis</a:t>
            </a:r>
          </a:p>
        </p:txBody>
      </p:sp>
      <p:sp>
        <p:nvSpPr>
          <p:cNvPr id="3" name="Content Placeholder 2">
            <a:extLst>
              <a:ext uri="{FF2B5EF4-FFF2-40B4-BE49-F238E27FC236}">
                <a16:creationId xmlns:a16="http://schemas.microsoft.com/office/drawing/2014/main" id="{E3CAA308-F857-4A27-8434-7AD0279E85CA}"/>
              </a:ext>
            </a:extLst>
          </p:cNvPr>
          <p:cNvSpPr>
            <a:spLocks noGrp="1"/>
          </p:cNvSpPr>
          <p:nvPr>
            <p:ph idx="1"/>
          </p:nvPr>
        </p:nvSpPr>
        <p:spPr>
          <a:xfrm>
            <a:off x="567855" y="1595037"/>
            <a:ext cx="10515600" cy="4351338"/>
          </a:xfrm>
        </p:spPr>
        <p:txBody>
          <a:bodyPr/>
          <a:lstStyle/>
          <a:p>
            <a:r>
              <a:rPr lang="en-US" sz="1900">
                <a:solidFill>
                  <a:schemeClr val="bg2">
                    <a:lumMod val="25000"/>
                  </a:schemeClr>
                </a:solidFill>
                <a:latin typeface="Arial" panose="020B0604020202020204" pitchFamily="34" charset="0"/>
                <a:cs typeface="Arial" panose="020B0604020202020204" pitchFamily="34" charset="0"/>
              </a:rPr>
              <a:t>The CONVERGE trial imposed no limits on the duration of AF and allowed patients with substantial left atrial dilation, making it the only ablation trial to include a substantial portion of patients with long-standing persistent AF and with significant co-morbid conditions.</a:t>
            </a:r>
          </a:p>
          <a:p>
            <a:r>
              <a:rPr lang="en-US" sz="1900">
                <a:solidFill>
                  <a:schemeClr val="bg2">
                    <a:lumMod val="25000"/>
                  </a:schemeClr>
                </a:solidFill>
                <a:latin typeface="Arial" panose="020B0604020202020204" pitchFamily="34" charset="0"/>
                <a:cs typeface="Arial" panose="020B0604020202020204" pitchFamily="34" charset="0"/>
              </a:rPr>
              <a:t>A total of 42% patients in the trial had long-standing persistent AF</a:t>
            </a:r>
          </a:p>
          <a:p>
            <a:r>
              <a:rPr lang="en-US" sz="1900">
                <a:solidFill>
                  <a:schemeClr val="bg2">
                    <a:lumMod val="25000"/>
                  </a:schemeClr>
                </a:solidFill>
                <a:latin typeface="Arial" panose="020B0604020202020204" pitchFamily="34" charset="0"/>
                <a:cs typeface="Arial" panose="020B0604020202020204" pitchFamily="34" charset="0"/>
              </a:rPr>
              <a:t>A sub-analysis was conducted to determine the outcome of hybrid Convergent procedure when compared to endocardial catheter ablation alone for the treatment of long-standing persistent AF:</a:t>
            </a:r>
          </a:p>
          <a:p>
            <a:pPr lvl="1"/>
            <a:r>
              <a:rPr lang="en-US" sz="1900">
                <a:solidFill>
                  <a:schemeClr val="bg2">
                    <a:lumMod val="25000"/>
                  </a:schemeClr>
                </a:solidFill>
                <a:latin typeface="Arial" panose="020B0604020202020204" pitchFamily="34" charset="0"/>
                <a:cs typeface="Arial" panose="020B0604020202020204" pitchFamily="34" charset="0"/>
              </a:rPr>
              <a:t>Primary effectiveness: Freedom from atrial arrhythmia through 12 months absent new/increased dose of previously failed anti-arrhythmic drugs (AADs). </a:t>
            </a:r>
          </a:p>
          <a:p>
            <a:pPr lvl="1"/>
            <a:r>
              <a:rPr lang="en-US" sz="1900">
                <a:solidFill>
                  <a:schemeClr val="bg2">
                    <a:lumMod val="25000"/>
                  </a:schemeClr>
                </a:solidFill>
                <a:latin typeface="Arial" panose="020B0604020202020204" pitchFamily="34" charset="0"/>
                <a:cs typeface="Arial" panose="020B0604020202020204" pitchFamily="34" charset="0"/>
              </a:rPr>
              <a:t>Primary safety: Major adverse event rate through 30 days in hybrid Convergent arm</a:t>
            </a:r>
          </a:p>
          <a:p>
            <a:pPr lvl="1"/>
            <a:r>
              <a:rPr lang="en-US" sz="1900">
                <a:solidFill>
                  <a:schemeClr val="bg2">
                    <a:lumMod val="25000"/>
                  </a:schemeClr>
                </a:solidFill>
                <a:latin typeface="Arial" panose="020B0604020202020204" pitchFamily="34" charset="0"/>
                <a:cs typeface="Arial" panose="020B0604020202020204" pitchFamily="34" charset="0"/>
              </a:rPr>
              <a:t>Secondary outcomes: Freedom from AF, </a:t>
            </a:r>
            <a:r>
              <a:rPr lang="en-US" sz="1900" u="sng">
                <a:solidFill>
                  <a:schemeClr val="bg2">
                    <a:lumMod val="25000"/>
                  </a:schemeClr>
                </a:solidFill>
                <a:latin typeface="Arial" panose="020B0604020202020204" pitchFamily="34" charset="0"/>
                <a:cs typeface="Arial" panose="020B0604020202020204" pitchFamily="34" charset="0"/>
              </a:rPr>
              <a:t>&gt;</a:t>
            </a:r>
            <a:r>
              <a:rPr lang="en-US" sz="1900">
                <a:solidFill>
                  <a:schemeClr val="bg2">
                    <a:lumMod val="25000"/>
                  </a:schemeClr>
                </a:solidFill>
                <a:latin typeface="Arial" panose="020B0604020202020204" pitchFamily="34" charset="0"/>
                <a:cs typeface="Arial" panose="020B0604020202020204" pitchFamily="34" charset="0"/>
              </a:rPr>
              <a:t>90% AF burden reduction, AF symptom and 18 month effectiveness (using 7-day holter).</a:t>
            </a:r>
          </a:p>
        </p:txBody>
      </p:sp>
      <p:sp>
        <p:nvSpPr>
          <p:cNvPr id="5" name="TextBox 4">
            <a:extLst>
              <a:ext uri="{FF2B5EF4-FFF2-40B4-BE49-F238E27FC236}">
                <a16:creationId xmlns:a16="http://schemas.microsoft.com/office/drawing/2014/main" id="{AFA81332-8559-473A-8F5A-411AA36D8B13}"/>
              </a:ext>
            </a:extLst>
          </p:cNvPr>
          <p:cNvSpPr txBox="1"/>
          <p:nvPr/>
        </p:nvSpPr>
        <p:spPr>
          <a:xfrm>
            <a:off x="321427" y="6363521"/>
            <a:ext cx="1587259" cy="253916"/>
          </a:xfrm>
          <a:prstGeom prst="rect">
            <a:avLst/>
          </a:prstGeom>
          <a:noFill/>
        </p:spPr>
        <p:txBody>
          <a:bodyPr wrap="square" rtlCol="0">
            <a:spAutoFit/>
          </a:bodyPr>
          <a:lstStyle/>
          <a:p>
            <a:r>
              <a:rPr lang="en-US" sz="1050" dirty="0"/>
              <a:t>PM-EU-1681B-0624-G </a:t>
            </a:r>
          </a:p>
        </p:txBody>
      </p:sp>
    </p:spTree>
    <p:extLst>
      <p:ext uri="{BB962C8B-B14F-4D97-AF65-F5344CB8AC3E}">
        <p14:creationId xmlns:p14="http://schemas.microsoft.com/office/powerpoint/2010/main" val="2961428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B4F9D-7870-425A-8FD9-AB32216413EF}"/>
              </a:ext>
            </a:extLst>
          </p:cNvPr>
          <p:cNvSpPr>
            <a:spLocks noGrp="1"/>
          </p:cNvSpPr>
          <p:nvPr>
            <p:ph type="title"/>
          </p:nvPr>
        </p:nvSpPr>
        <p:spPr/>
        <p:txBody>
          <a:bodyPr/>
          <a:lstStyle/>
          <a:p>
            <a:r>
              <a:rPr lang="en-US" sz="3600" b="1">
                <a:solidFill>
                  <a:schemeClr val="accent1">
                    <a:lumMod val="50000"/>
                  </a:schemeClr>
                </a:solidFill>
              </a:rPr>
              <a:t>Baseline Characteristics and Procedural Parameters</a:t>
            </a:r>
          </a:p>
        </p:txBody>
      </p:sp>
      <p:graphicFrame>
        <p:nvGraphicFramePr>
          <p:cNvPr id="4" name="Table 4">
            <a:extLst>
              <a:ext uri="{FF2B5EF4-FFF2-40B4-BE49-F238E27FC236}">
                <a16:creationId xmlns:a16="http://schemas.microsoft.com/office/drawing/2014/main" id="{33178F51-0FA7-4A9D-ABDD-2BF6E3C8818B}"/>
              </a:ext>
            </a:extLst>
          </p:cNvPr>
          <p:cNvGraphicFramePr>
            <a:graphicFrameLocks noGrp="1"/>
          </p:cNvGraphicFramePr>
          <p:nvPr>
            <p:ph idx="1"/>
            <p:extLst>
              <p:ext uri="{D42A27DB-BD31-4B8C-83A1-F6EECF244321}">
                <p14:modId xmlns:p14="http://schemas.microsoft.com/office/powerpoint/2010/main" val="889119821"/>
              </p:ext>
            </p:extLst>
          </p:nvPr>
        </p:nvGraphicFramePr>
        <p:xfrm>
          <a:off x="957138" y="1507808"/>
          <a:ext cx="10336364" cy="4601572"/>
        </p:xfrm>
        <a:graphic>
          <a:graphicData uri="http://schemas.openxmlformats.org/drawingml/2006/table">
            <a:tbl>
              <a:tblPr firstRow="1" bandRow="1">
                <a:tableStyleId>{5FD0F851-EC5A-4D38-B0AD-8093EC10F338}</a:tableStyleId>
              </a:tblPr>
              <a:tblGrid>
                <a:gridCol w="3445455">
                  <a:extLst>
                    <a:ext uri="{9D8B030D-6E8A-4147-A177-3AD203B41FA5}">
                      <a16:colId xmlns:a16="http://schemas.microsoft.com/office/drawing/2014/main" val="1197210776"/>
                    </a:ext>
                  </a:extLst>
                </a:gridCol>
                <a:gridCol w="3181849">
                  <a:extLst>
                    <a:ext uri="{9D8B030D-6E8A-4147-A177-3AD203B41FA5}">
                      <a16:colId xmlns:a16="http://schemas.microsoft.com/office/drawing/2014/main" val="4092590256"/>
                    </a:ext>
                  </a:extLst>
                </a:gridCol>
                <a:gridCol w="3709060">
                  <a:extLst>
                    <a:ext uri="{9D8B030D-6E8A-4147-A177-3AD203B41FA5}">
                      <a16:colId xmlns:a16="http://schemas.microsoft.com/office/drawing/2014/main" val="2756524303"/>
                    </a:ext>
                  </a:extLst>
                </a:gridCol>
              </a:tblGrid>
              <a:tr h="586392">
                <a:tc>
                  <a:txBody>
                    <a:bodyPr/>
                    <a:lstStyle/>
                    <a:p>
                      <a:r>
                        <a:rPr lang="en-US">
                          <a:latin typeface="Arial" panose="020B0604020202020204" pitchFamily="34" charset="0"/>
                          <a:cs typeface="Arial" panose="020B0604020202020204" pitchFamily="34" charset="0"/>
                        </a:rPr>
                        <a:t>Parameter</a:t>
                      </a:r>
                    </a:p>
                  </a:txBody>
                  <a:tcPr/>
                </a:tc>
                <a:tc>
                  <a:txBody>
                    <a:bodyPr/>
                    <a:lstStyle/>
                    <a:p>
                      <a:r>
                        <a:rPr lang="en-US">
                          <a:latin typeface="Arial" panose="020B0604020202020204" pitchFamily="34" charset="0"/>
                          <a:cs typeface="Arial" panose="020B0604020202020204" pitchFamily="34" charset="0"/>
                        </a:rPr>
                        <a:t>Hybrid Convergent</a:t>
                      </a:r>
                    </a:p>
                    <a:p>
                      <a:r>
                        <a:rPr lang="en-US">
                          <a:latin typeface="Arial" panose="020B0604020202020204" pitchFamily="34" charset="0"/>
                          <a:cs typeface="Arial" panose="020B0604020202020204" pitchFamily="34" charset="0"/>
                        </a:rPr>
                        <a:t>(N=38)</a:t>
                      </a:r>
                    </a:p>
                  </a:txBody>
                  <a:tcPr/>
                </a:tc>
                <a:tc>
                  <a:txBody>
                    <a:bodyPr/>
                    <a:lstStyle/>
                    <a:p>
                      <a:r>
                        <a:rPr lang="en-US">
                          <a:latin typeface="Arial" panose="020B0604020202020204" pitchFamily="34" charset="0"/>
                          <a:cs typeface="Arial" panose="020B0604020202020204" pitchFamily="34" charset="0"/>
                        </a:rPr>
                        <a:t>Endocardial Ablation alone</a:t>
                      </a:r>
                    </a:p>
                    <a:p>
                      <a:r>
                        <a:rPr lang="en-US">
                          <a:latin typeface="Arial" panose="020B0604020202020204" pitchFamily="34" charset="0"/>
                          <a:cs typeface="Arial" panose="020B0604020202020204" pitchFamily="34" charset="0"/>
                        </a:rPr>
                        <a:t>(N=27)</a:t>
                      </a:r>
                    </a:p>
                  </a:txBody>
                  <a:tcPr/>
                </a:tc>
                <a:extLst>
                  <a:ext uri="{0D108BD9-81ED-4DB2-BD59-A6C34878D82A}">
                    <a16:rowId xmlns:a16="http://schemas.microsoft.com/office/drawing/2014/main" val="1398265788"/>
                  </a:ext>
                </a:extLst>
              </a:tr>
              <a:tr h="349043">
                <a:tc>
                  <a:txBody>
                    <a:bodyPr/>
                    <a:lstStyle/>
                    <a:p>
                      <a:r>
                        <a:rPr lang="en-US" sz="1900" kern="1200">
                          <a:latin typeface="Arial" panose="020B0604020202020204" pitchFamily="34" charset="0"/>
                          <a:cs typeface="Arial" panose="020B0604020202020204" pitchFamily="34" charset="0"/>
                        </a:rPr>
                        <a:t>Age (mean)</a:t>
                      </a:r>
                      <a:endParaRPr lang="en-US" sz="1900" kern="1200">
                        <a:solidFill>
                          <a:schemeClr val="bg2">
                            <a:lumMod val="25000"/>
                          </a:schemeClr>
                        </a:solidFill>
                        <a:latin typeface="Arial" panose="020B0604020202020204" pitchFamily="34" charset="0"/>
                        <a:ea typeface="+mn-ea"/>
                        <a:cs typeface="Arial" panose="020B0604020202020204" pitchFamily="34" charset="0"/>
                      </a:endParaRPr>
                    </a:p>
                  </a:txBody>
                  <a:tcPr/>
                </a:tc>
                <a:tc>
                  <a:txBody>
                    <a:bodyPr/>
                    <a:lstStyle/>
                    <a:p>
                      <a:r>
                        <a:rPr lang="en-US" sz="1900" kern="1200">
                          <a:latin typeface="Arial" panose="020B0604020202020204" pitchFamily="34" charset="0"/>
                          <a:cs typeface="Arial" panose="020B0604020202020204" pitchFamily="34" charset="0"/>
                        </a:rPr>
                        <a:t>61.5 </a:t>
                      </a:r>
                      <a:r>
                        <a:rPr lang="en-US" sz="1900" kern="1200" err="1">
                          <a:latin typeface="Arial" panose="020B0604020202020204" pitchFamily="34" charset="0"/>
                          <a:cs typeface="Arial" panose="020B0604020202020204" pitchFamily="34" charset="0"/>
                        </a:rPr>
                        <a:t>yrs</a:t>
                      </a:r>
                      <a:endParaRPr lang="en-US" sz="1900" kern="1200">
                        <a:solidFill>
                          <a:schemeClr val="bg2">
                            <a:lumMod val="25000"/>
                          </a:schemeClr>
                        </a:solidFill>
                        <a:latin typeface="Arial" panose="020B0604020202020204" pitchFamily="34" charset="0"/>
                        <a:ea typeface="+mn-ea"/>
                        <a:cs typeface="Arial" panose="020B0604020202020204" pitchFamily="34" charset="0"/>
                      </a:endParaRPr>
                    </a:p>
                  </a:txBody>
                  <a:tcPr/>
                </a:tc>
                <a:tc>
                  <a:txBody>
                    <a:bodyPr/>
                    <a:lstStyle/>
                    <a:p>
                      <a:r>
                        <a:rPr lang="en-US" sz="1900" kern="1200">
                          <a:latin typeface="Arial" panose="020B0604020202020204" pitchFamily="34" charset="0"/>
                          <a:cs typeface="Arial" panose="020B0604020202020204" pitchFamily="34" charset="0"/>
                        </a:rPr>
                        <a:t>65.2 </a:t>
                      </a:r>
                      <a:r>
                        <a:rPr lang="en-US" sz="1900" kern="1200" err="1">
                          <a:latin typeface="Arial" panose="020B0604020202020204" pitchFamily="34" charset="0"/>
                          <a:cs typeface="Arial" panose="020B0604020202020204" pitchFamily="34" charset="0"/>
                        </a:rPr>
                        <a:t>yrs</a:t>
                      </a:r>
                      <a:endParaRPr lang="en-US" sz="1900" kern="1200">
                        <a:solidFill>
                          <a:schemeClr val="bg2">
                            <a:lumMod val="25000"/>
                          </a:schemeClr>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49030879"/>
                  </a:ext>
                </a:extLst>
              </a:tr>
              <a:tr h="349043">
                <a:tc>
                  <a:txBody>
                    <a:bodyPr/>
                    <a:lstStyle/>
                    <a:p>
                      <a:r>
                        <a:rPr lang="en-US" sz="1900" kern="1200">
                          <a:latin typeface="Arial" panose="020B0604020202020204" pitchFamily="34" charset="0"/>
                          <a:cs typeface="Arial" panose="020B0604020202020204" pitchFamily="34" charset="0"/>
                        </a:rPr>
                        <a:t>Male</a:t>
                      </a:r>
                      <a:endParaRPr lang="en-US" sz="1900" kern="1200">
                        <a:solidFill>
                          <a:schemeClr val="bg2">
                            <a:lumMod val="25000"/>
                          </a:schemeClr>
                        </a:solidFill>
                        <a:latin typeface="Arial" panose="020B0604020202020204" pitchFamily="34" charset="0"/>
                        <a:ea typeface="+mn-ea"/>
                        <a:cs typeface="Arial" panose="020B0604020202020204" pitchFamily="34" charset="0"/>
                      </a:endParaRPr>
                    </a:p>
                  </a:txBody>
                  <a:tcPr/>
                </a:tc>
                <a:tc>
                  <a:txBody>
                    <a:bodyPr/>
                    <a:lstStyle/>
                    <a:p>
                      <a:r>
                        <a:rPr lang="en-US" sz="1900" kern="1200">
                          <a:latin typeface="Arial" panose="020B0604020202020204" pitchFamily="34" charset="0"/>
                          <a:cs typeface="Arial" panose="020B0604020202020204" pitchFamily="34" charset="0"/>
                        </a:rPr>
                        <a:t>82%</a:t>
                      </a:r>
                      <a:endParaRPr lang="en-US" sz="1900" kern="1200">
                        <a:solidFill>
                          <a:schemeClr val="bg2">
                            <a:lumMod val="25000"/>
                          </a:schemeClr>
                        </a:solidFill>
                        <a:latin typeface="Arial" panose="020B0604020202020204" pitchFamily="34" charset="0"/>
                        <a:ea typeface="+mn-ea"/>
                        <a:cs typeface="Arial" panose="020B0604020202020204" pitchFamily="34" charset="0"/>
                      </a:endParaRPr>
                    </a:p>
                  </a:txBody>
                  <a:tcPr/>
                </a:tc>
                <a:tc>
                  <a:txBody>
                    <a:bodyPr/>
                    <a:lstStyle/>
                    <a:p>
                      <a:r>
                        <a:rPr lang="en-US" sz="1900" kern="1200">
                          <a:latin typeface="Arial" panose="020B0604020202020204" pitchFamily="34" charset="0"/>
                          <a:cs typeface="Arial" panose="020B0604020202020204" pitchFamily="34" charset="0"/>
                        </a:rPr>
                        <a:t>56%</a:t>
                      </a:r>
                      <a:endParaRPr lang="en-US" sz="1900" kern="1200">
                        <a:solidFill>
                          <a:schemeClr val="bg2">
                            <a:lumMod val="25000"/>
                          </a:schemeClr>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3591391174"/>
                  </a:ext>
                </a:extLst>
              </a:tr>
              <a:tr h="349043">
                <a:tc>
                  <a:txBody>
                    <a:bodyPr/>
                    <a:lstStyle/>
                    <a:p>
                      <a:r>
                        <a:rPr lang="en-US" sz="1900" kern="1200">
                          <a:latin typeface="Arial" panose="020B0604020202020204" pitchFamily="34" charset="0"/>
                          <a:cs typeface="Arial" panose="020B0604020202020204" pitchFamily="34" charset="0"/>
                        </a:rPr>
                        <a:t>BMI</a:t>
                      </a:r>
                      <a:endParaRPr lang="en-US" sz="1900" kern="1200">
                        <a:solidFill>
                          <a:schemeClr val="bg2">
                            <a:lumMod val="25000"/>
                          </a:schemeClr>
                        </a:solidFill>
                        <a:latin typeface="Arial" panose="020B0604020202020204" pitchFamily="34" charset="0"/>
                        <a:ea typeface="+mn-ea"/>
                        <a:cs typeface="Arial" panose="020B0604020202020204" pitchFamily="34" charset="0"/>
                      </a:endParaRPr>
                    </a:p>
                  </a:txBody>
                  <a:tcPr/>
                </a:tc>
                <a:tc>
                  <a:txBody>
                    <a:bodyPr/>
                    <a:lstStyle/>
                    <a:p>
                      <a:r>
                        <a:rPr lang="en-US" sz="1900" kern="1200">
                          <a:latin typeface="Arial" panose="020B0604020202020204" pitchFamily="34" charset="0"/>
                          <a:cs typeface="Arial" panose="020B0604020202020204" pitchFamily="34" charset="0"/>
                        </a:rPr>
                        <a:t>32.7</a:t>
                      </a:r>
                      <a:endParaRPr lang="en-US" sz="1900" kern="1200">
                        <a:solidFill>
                          <a:schemeClr val="bg2">
                            <a:lumMod val="25000"/>
                          </a:schemeClr>
                        </a:solidFill>
                        <a:latin typeface="Arial" panose="020B0604020202020204" pitchFamily="34" charset="0"/>
                        <a:ea typeface="+mn-ea"/>
                        <a:cs typeface="Arial" panose="020B0604020202020204" pitchFamily="34" charset="0"/>
                      </a:endParaRPr>
                    </a:p>
                  </a:txBody>
                  <a:tcPr/>
                </a:tc>
                <a:tc>
                  <a:txBody>
                    <a:bodyPr/>
                    <a:lstStyle/>
                    <a:p>
                      <a:r>
                        <a:rPr lang="en-US" sz="1900" kern="1200">
                          <a:latin typeface="Arial" panose="020B0604020202020204" pitchFamily="34" charset="0"/>
                          <a:cs typeface="Arial" panose="020B0604020202020204" pitchFamily="34" charset="0"/>
                        </a:rPr>
                        <a:t>35.4</a:t>
                      </a:r>
                      <a:endParaRPr lang="en-US" sz="1900" kern="1200">
                        <a:solidFill>
                          <a:schemeClr val="bg2">
                            <a:lumMod val="25000"/>
                          </a:schemeClr>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1911439469"/>
                  </a:ext>
                </a:extLst>
              </a:tr>
              <a:tr h="349043">
                <a:tc>
                  <a:txBody>
                    <a:bodyPr/>
                    <a:lstStyle/>
                    <a:p>
                      <a:r>
                        <a:rPr lang="en-US" sz="1900" kern="1200">
                          <a:latin typeface="Arial" panose="020B0604020202020204" pitchFamily="34" charset="0"/>
                          <a:cs typeface="Arial" panose="020B0604020202020204" pitchFamily="34" charset="0"/>
                        </a:rPr>
                        <a:t>Left atrial size (mean)</a:t>
                      </a:r>
                      <a:endParaRPr lang="en-US" sz="1900" kern="1200">
                        <a:solidFill>
                          <a:schemeClr val="bg2">
                            <a:lumMod val="25000"/>
                          </a:schemeClr>
                        </a:solidFill>
                        <a:latin typeface="Arial" panose="020B0604020202020204" pitchFamily="34" charset="0"/>
                        <a:ea typeface="+mn-ea"/>
                        <a:cs typeface="Arial" panose="020B0604020202020204" pitchFamily="34" charset="0"/>
                      </a:endParaRPr>
                    </a:p>
                  </a:txBody>
                  <a:tcPr/>
                </a:tc>
                <a:tc>
                  <a:txBody>
                    <a:bodyPr/>
                    <a:lstStyle/>
                    <a:p>
                      <a:r>
                        <a:rPr lang="en-US" sz="1900" kern="1200">
                          <a:latin typeface="Arial" panose="020B0604020202020204" pitchFamily="34" charset="0"/>
                          <a:cs typeface="Arial" panose="020B0604020202020204" pitchFamily="34" charset="0"/>
                        </a:rPr>
                        <a:t>4.5 cm</a:t>
                      </a:r>
                      <a:endParaRPr lang="en-US" sz="1900" kern="1200">
                        <a:solidFill>
                          <a:schemeClr val="bg2">
                            <a:lumMod val="25000"/>
                          </a:schemeClr>
                        </a:solidFill>
                        <a:latin typeface="Arial" panose="020B0604020202020204" pitchFamily="34" charset="0"/>
                        <a:ea typeface="+mn-ea"/>
                        <a:cs typeface="Arial" panose="020B0604020202020204" pitchFamily="34" charset="0"/>
                      </a:endParaRPr>
                    </a:p>
                  </a:txBody>
                  <a:tcPr/>
                </a:tc>
                <a:tc>
                  <a:txBody>
                    <a:bodyPr/>
                    <a:lstStyle/>
                    <a:p>
                      <a:r>
                        <a:rPr lang="en-US" sz="1900" kern="1200">
                          <a:latin typeface="Arial" panose="020B0604020202020204" pitchFamily="34" charset="0"/>
                          <a:cs typeface="Arial" panose="020B0604020202020204" pitchFamily="34" charset="0"/>
                        </a:rPr>
                        <a:t>4.3 cm</a:t>
                      </a:r>
                      <a:endParaRPr lang="en-US" sz="1900" kern="1200">
                        <a:solidFill>
                          <a:schemeClr val="bg2">
                            <a:lumMod val="25000"/>
                          </a:schemeClr>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2098604734"/>
                  </a:ext>
                </a:extLst>
              </a:tr>
              <a:tr h="349043">
                <a:tc>
                  <a:txBody>
                    <a:bodyPr/>
                    <a:lstStyle/>
                    <a:p>
                      <a:r>
                        <a:rPr lang="en-US" sz="1900" kern="1200">
                          <a:latin typeface="Arial" panose="020B0604020202020204" pitchFamily="34" charset="0"/>
                          <a:cs typeface="Arial" panose="020B0604020202020204" pitchFamily="34" charset="0"/>
                        </a:rPr>
                        <a:t>AF duration (mean)</a:t>
                      </a:r>
                      <a:endParaRPr lang="en-US" sz="1900" kern="1200">
                        <a:solidFill>
                          <a:schemeClr val="bg2">
                            <a:lumMod val="25000"/>
                          </a:schemeClr>
                        </a:solidFill>
                        <a:latin typeface="Arial" panose="020B0604020202020204" pitchFamily="34" charset="0"/>
                        <a:ea typeface="+mn-ea"/>
                        <a:cs typeface="Arial" panose="020B0604020202020204" pitchFamily="34" charset="0"/>
                      </a:endParaRPr>
                    </a:p>
                  </a:txBody>
                  <a:tcPr/>
                </a:tc>
                <a:tc>
                  <a:txBody>
                    <a:bodyPr/>
                    <a:lstStyle/>
                    <a:p>
                      <a:r>
                        <a:rPr lang="en-US" sz="1900" kern="1200">
                          <a:latin typeface="Arial" panose="020B0604020202020204" pitchFamily="34" charset="0"/>
                          <a:cs typeface="Arial" panose="020B0604020202020204" pitchFamily="34" charset="0"/>
                        </a:rPr>
                        <a:t>6.0 </a:t>
                      </a:r>
                      <a:r>
                        <a:rPr lang="en-US" sz="1900" kern="1200" err="1">
                          <a:latin typeface="Arial" panose="020B0604020202020204" pitchFamily="34" charset="0"/>
                          <a:cs typeface="Arial" panose="020B0604020202020204" pitchFamily="34" charset="0"/>
                        </a:rPr>
                        <a:t>yrs</a:t>
                      </a:r>
                      <a:endParaRPr lang="en-US" sz="1900" kern="1200">
                        <a:solidFill>
                          <a:schemeClr val="bg2">
                            <a:lumMod val="25000"/>
                          </a:schemeClr>
                        </a:solidFill>
                        <a:latin typeface="Arial" panose="020B0604020202020204" pitchFamily="34" charset="0"/>
                        <a:ea typeface="+mn-ea"/>
                        <a:cs typeface="Arial" panose="020B0604020202020204" pitchFamily="34" charset="0"/>
                      </a:endParaRPr>
                    </a:p>
                  </a:txBody>
                  <a:tcPr/>
                </a:tc>
                <a:tc>
                  <a:txBody>
                    <a:bodyPr/>
                    <a:lstStyle/>
                    <a:p>
                      <a:r>
                        <a:rPr lang="en-US" sz="1900" kern="1200">
                          <a:latin typeface="Arial" panose="020B0604020202020204" pitchFamily="34" charset="0"/>
                          <a:cs typeface="Arial" panose="020B0604020202020204" pitchFamily="34" charset="0"/>
                        </a:rPr>
                        <a:t>5.9 </a:t>
                      </a:r>
                      <a:r>
                        <a:rPr lang="en-US" sz="1900" kern="1200" err="1">
                          <a:latin typeface="Arial" panose="020B0604020202020204" pitchFamily="34" charset="0"/>
                          <a:cs typeface="Arial" panose="020B0604020202020204" pitchFamily="34" charset="0"/>
                        </a:rPr>
                        <a:t>yrs</a:t>
                      </a:r>
                      <a:endParaRPr lang="en-US" sz="1900" kern="1200">
                        <a:solidFill>
                          <a:schemeClr val="bg2">
                            <a:lumMod val="25000"/>
                          </a:schemeClr>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4164715452"/>
                  </a:ext>
                </a:extLst>
              </a:tr>
              <a:tr h="701992">
                <a:tc>
                  <a:txBody>
                    <a:bodyPr/>
                    <a:lstStyle/>
                    <a:p>
                      <a:r>
                        <a:rPr lang="en-US" sz="1900" kern="1200">
                          <a:latin typeface="Arial" panose="020B0604020202020204" pitchFamily="34" charset="0"/>
                          <a:cs typeface="Arial" panose="020B0604020202020204" pitchFamily="34" charset="0"/>
                        </a:rPr>
                        <a:t>Patients with cardioversion within previous 12 months</a:t>
                      </a:r>
                      <a:endParaRPr lang="en-US" sz="1900" kern="1200">
                        <a:solidFill>
                          <a:schemeClr val="bg2">
                            <a:lumMod val="25000"/>
                          </a:schemeClr>
                        </a:solidFill>
                        <a:latin typeface="Arial" panose="020B0604020202020204" pitchFamily="34" charset="0"/>
                        <a:ea typeface="+mn-ea"/>
                        <a:cs typeface="Arial" panose="020B0604020202020204" pitchFamily="34" charset="0"/>
                      </a:endParaRPr>
                    </a:p>
                  </a:txBody>
                  <a:tcPr/>
                </a:tc>
                <a:tc>
                  <a:txBody>
                    <a:bodyPr/>
                    <a:lstStyle/>
                    <a:p>
                      <a:r>
                        <a:rPr lang="en-US" sz="1900" kern="1200">
                          <a:latin typeface="Arial" panose="020B0604020202020204" pitchFamily="34" charset="0"/>
                          <a:cs typeface="Arial" panose="020B0604020202020204" pitchFamily="34" charset="0"/>
                        </a:rPr>
                        <a:t>53%</a:t>
                      </a:r>
                      <a:endParaRPr lang="en-US" sz="1900" kern="1200">
                        <a:solidFill>
                          <a:schemeClr val="bg2">
                            <a:lumMod val="25000"/>
                          </a:schemeClr>
                        </a:solidFill>
                        <a:latin typeface="Arial" panose="020B0604020202020204" pitchFamily="34" charset="0"/>
                        <a:ea typeface="+mn-ea"/>
                        <a:cs typeface="Arial" panose="020B0604020202020204" pitchFamily="34" charset="0"/>
                      </a:endParaRPr>
                    </a:p>
                  </a:txBody>
                  <a:tcPr/>
                </a:tc>
                <a:tc>
                  <a:txBody>
                    <a:bodyPr/>
                    <a:lstStyle/>
                    <a:p>
                      <a:r>
                        <a:rPr lang="en-US" sz="1900" kern="1200">
                          <a:latin typeface="Arial" panose="020B0604020202020204" pitchFamily="34" charset="0"/>
                          <a:cs typeface="Arial" panose="020B0604020202020204" pitchFamily="34" charset="0"/>
                        </a:rPr>
                        <a:t>59%</a:t>
                      </a:r>
                      <a:endParaRPr lang="en-US" sz="1900" kern="1200">
                        <a:solidFill>
                          <a:schemeClr val="bg2">
                            <a:lumMod val="25000"/>
                          </a:schemeClr>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3020287124"/>
                  </a:ext>
                </a:extLst>
              </a:tr>
              <a:tr h="614316">
                <a:tc>
                  <a:txBody>
                    <a:bodyPr/>
                    <a:lstStyle/>
                    <a:p>
                      <a:r>
                        <a:rPr lang="en-US" sz="1900" kern="1200">
                          <a:solidFill>
                            <a:schemeClr val="bg2">
                              <a:lumMod val="25000"/>
                            </a:schemeClr>
                          </a:solidFill>
                          <a:latin typeface="Arial" panose="020B0604020202020204" pitchFamily="34" charset="0"/>
                          <a:ea typeface="+mn-ea"/>
                          <a:cs typeface="Arial" panose="020B0604020202020204" pitchFamily="34" charset="0"/>
                        </a:rPr>
                        <a:t>Epicardial ablation time (mean)</a:t>
                      </a:r>
                    </a:p>
                  </a:txBody>
                  <a:tcPr/>
                </a:tc>
                <a:tc>
                  <a:txBody>
                    <a:bodyPr/>
                    <a:lstStyle/>
                    <a:p>
                      <a:r>
                        <a:rPr lang="en-US" sz="1900" kern="1200">
                          <a:solidFill>
                            <a:schemeClr val="bg2">
                              <a:lumMod val="25000"/>
                            </a:schemeClr>
                          </a:solidFill>
                          <a:latin typeface="Arial" panose="020B0604020202020204" pitchFamily="34" charset="0"/>
                          <a:ea typeface="+mn-ea"/>
                          <a:cs typeface="Arial" panose="020B0604020202020204" pitchFamily="34" charset="0"/>
                        </a:rPr>
                        <a:t>77 minutes</a:t>
                      </a:r>
                    </a:p>
                  </a:txBody>
                  <a:tcPr/>
                </a:tc>
                <a:tc>
                  <a:txBody>
                    <a:bodyPr/>
                    <a:lstStyle/>
                    <a:p>
                      <a:r>
                        <a:rPr lang="en-US" sz="1900" kern="1200">
                          <a:solidFill>
                            <a:schemeClr val="bg2">
                              <a:lumMod val="25000"/>
                            </a:schemeClr>
                          </a:solidFill>
                          <a:latin typeface="Arial" panose="020B0604020202020204" pitchFamily="34" charset="0"/>
                          <a:ea typeface="+mn-ea"/>
                          <a:cs typeface="Arial" panose="020B0604020202020204" pitchFamily="34" charset="0"/>
                        </a:rPr>
                        <a:t>Not applicable</a:t>
                      </a:r>
                    </a:p>
                  </a:txBody>
                  <a:tcPr/>
                </a:tc>
                <a:extLst>
                  <a:ext uri="{0D108BD9-81ED-4DB2-BD59-A6C34878D82A}">
                    <a16:rowId xmlns:a16="http://schemas.microsoft.com/office/drawing/2014/main" val="20727466"/>
                  </a:ext>
                </a:extLst>
              </a:tr>
              <a:tr h="683940">
                <a:tc>
                  <a:txBody>
                    <a:bodyPr/>
                    <a:lstStyle/>
                    <a:p>
                      <a:r>
                        <a:rPr lang="en-US" sz="1900" kern="1200">
                          <a:solidFill>
                            <a:schemeClr val="bg2">
                              <a:lumMod val="25000"/>
                            </a:schemeClr>
                          </a:solidFill>
                          <a:latin typeface="Arial" panose="020B0604020202020204" pitchFamily="34" charset="0"/>
                          <a:ea typeface="+mn-ea"/>
                          <a:cs typeface="Arial" panose="020B0604020202020204" pitchFamily="34" charset="0"/>
                        </a:rPr>
                        <a:t>Endocardial ablation time (mean)</a:t>
                      </a:r>
                    </a:p>
                  </a:txBody>
                  <a:tcPr/>
                </a:tc>
                <a:tc>
                  <a:txBody>
                    <a:bodyPr/>
                    <a:lstStyle/>
                    <a:p>
                      <a:r>
                        <a:rPr lang="en-US" sz="1900" kern="1200">
                          <a:solidFill>
                            <a:schemeClr val="bg2">
                              <a:lumMod val="25000"/>
                            </a:schemeClr>
                          </a:solidFill>
                          <a:latin typeface="Arial" panose="020B0604020202020204" pitchFamily="34" charset="0"/>
                          <a:ea typeface="+mn-ea"/>
                          <a:cs typeface="Arial" panose="020B0604020202020204" pitchFamily="34" charset="0"/>
                        </a:rPr>
                        <a:t>140 minutes</a:t>
                      </a:r>
                    </a:p>
                  </a:txBody>
                  <a:tcPr/>
                </a:tc>
                <a:tc>
                  <a:txBody>
                    <a:bodyPr/>
                    <a:lstStyle/>
                    <a:p>
                      <a:r>
                        <a:rPr lang="en-US" sz="1900" kern="1200">
                          <a:solidFill>
                            <a:schemeClr val="bg2">
                              <a:lumMod val="25000"/>
                            </a:schemeClr>
                          </a:solidFill>
                          <a:latin typeface="Arial" panose="020B0604020202020204" pitchFamily="34" charset="0"/>
                          <a:ea typeface="+mn-ea"/>
                          <a:cs typeface="Arial" panose="020B0604020202020204" pitchFamily="34" charset="0"/>
                        </a:rPr>
                        <a:t>180 minutes</a:t>
                      </a:r>
                    </a:p>
                  </a:txBody>
                  <a:tcPr/>
                </a:tc>
                <a:extLst>
                  <a:ext uri="{0D108BD9-81ED-4DB2-BD59-A6C34878D82A}">
                    <a16:rowId xmlns:a16="http://schemas.microsoft.com/office/drawing/2014/main" val="2380916008"/>
                  </a:ext>
                </a:extLst>
              </a:tr>
            </a:tbl>
          </a:graphicData>
        </a:graphic>
      </p:graphicFrame>
      <p:sp>
        <p:nvSpPr>
          <p:cNvPr id="6" name="TextBox 5">
            <a:extLst>
              <a:ext uri="{FF2B5EF4-FFF2-40B4-BE49-F238E27FC236}">
                <a16:creationId xmlns:a16="http://schemas.microsoft.com/office/drawing/2014/main" id="{23B51960-409F-4520-BA4E-97334FEB5360}"/>
              </a:ext>
            </a:extLst>
          </p:cNvPr>
          <p:cNvSpPr txBox="1"/>
          <p:nvPr/>
        </p:nvSpPr>
        <p:spPr>
          <a:xfrm>
            <a:off x="649356" y="3649648"/>
            <a:ext cx="10893287" cy="429370"/>
          </a:xfrm>
          <a:prstGeom prst="rect">
            <a:avLst/>
          </a:prstGeom>
          <a:noFill/>
          <a:ln w="28575">
            <a:solidFill>
              <a:srgbClr val="FF0000"/>
            </a:solidFill>
          </a:ln>
        </p:spPr>
        <p:txBody>
          <a:bodyPr wrap="square" rtlCol="0">
            <a:spAutoFit/>
          </a:bodyPr>
          <a:lstStyle/>
          <a:p>
            <a:endParaRPr lang="en-US"/>
          </a:p>
        </p:txBody>
      </p:sp>
      <p:sp>
        <p:nvSpPr>
          <p:cNvPr id="7" name="TextBox 6">
            <a:extLst>
              <a:ext uri="{FF2B5EF4-FFF2-40B4-BE49-F238E27FC236}">
                <a16:creationId xmlns:a16="http://schemas.microsoft.com/office/drawing/2014/main" id="{31FAA2D4-BC8D-47F6-AAA5-5C08A09D4740}"/>
              </a:ext>
            </a:extLst>
          </p:cNvPr>
          <p:cNvSpPr txBox="1"/>
          <p:nvPr/>
        </p:nvSpPr>
        <p:spPr>
          <a:xfrm>
            <a:off x="649356" y="5450085"/>
            <a:ext cx="11031110" cy="646331"/>
          </a:xfrm>
          <a:prstGeom prst="rect">
            <a:avLst/>
          </a:prstGeom>
          <a:noFill/>
          <a:ln w="28575">
            <a:solidFill>
              <a:srgbClr val="FF0000"/>
            </a:solidFill>
          </a:ln>
        </p:spPr>
        <p:txBody>
          <a:bodyPr wrap="square" rtlCol="0">
            <a:spAutoFit/>
          </a:bodyPr>
          <a:lstStyle/>
          <a:p>
            <a:endParaRPr lang="en-US"/>
          </a:p>
          <a:p>
            <a:endParaRPr lang="en-US"/>
          </a:p>
        </p:txBody>
      </p:sp>
      <p:sp>
        <p:nvSpPr>
          <p:cNvPr id="9" name="TextBox 8">
            <a:extLst>
              <a:ext uri="{FF2B5EF4-FFF2-40B4-BE49-F238E27FC236}">
                <a16:creationId xmlns:a16="http://schemas.microsoft.com/office/drawing/2014/main" id="{3425147D-0D8B-4CCE-A58E-2FC07BC2213B}"/>
              </a:ext>
            </a:extLst>
          </p:cNvPr>
          <p:cNvSpPr txBox="1"/>
          <p:nvPr/>
        </p:nvSpPr>
        <p:spPr>
          <a:xfrm>
            <a:off x="321427" y="6363521"/>
            <a:ext cx="1587259" cy="253916"/>
          </a:xfrm>
          <a:prstGeom prst="rect">
            <a:avLst/>
          </a:prstGeom>
          <a:noFill/>
        </p:spPr>
        <p:txBody>
          <a:bodyPr wrap="square" rtlCol="0">
            <a:spAutoFit/>
          </a:bodyPr>
          <a:lstStyle/>
          <a:p>
            <a:r>
              <a:rPr lang="en-US" sz="1050" dirty="0"/>
              <a:t>PM-EU-1681B-0624-G </a:t>
            </a:r>
          </a:p>
        </p:txBody>
      </p:sp>
    </p:spTree>
    <p:extLst>
      <p:ext uri="{BB962C8B-B14F-4D97-AF65-F5344CB8AC3E}">
        <p14:creationId xmlns:p14="http://schemas.microsoft.com/office/powerpoint/2010/main" val="1940057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triCure-Slides">
  <a:themeElements>
    <a:clrScheme name="AtriCure-02">
      <a:dk1>
        <a:srgbClr val="425563"/>
      </a:dk1>
      <a:lt1>
        <a:srgbClr val="FFFFFF"/>
      </a:lt1>
      <a:dk2>
        <a:srgbClr val="123663"/>
      </a:dk2>
      <a:lt2>
        <a:srgbClr val="FFFFFF"/>
      </a:lt2>
      <a:accent1>
        <a:srgbClr val="123663"/>
      </a:accent1>
      <a:accent2>
        <a:srgbClr val="E87722"/>
      </a:accent2>
      <a:accent3>
        <a:srgbClr val="425563"/>
      </a:accent3>
      <a:accent4>
        <a:srgbClr val="98A4AE"/>
      </a:accent4>
      <a:accent5>
        <a:srgbClr val="D0D3D4"/>
      </a:accent5>
      <a:accent6>
        <a:srgbClr val="000000"/>
      </a:accent6>
      <a:hlink>
        <a:srgbClr val="415563"/>
      </a:hlink>
      <a:folHlink>
        <a:srgbClr val="415563"/>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CF889A44-A8D1-9C49-B36A-3B44ECFFC144}" vid="{E7FC4BF6-D6F0-0743-B468-8F44756528AD}"/>
    </a:ext>
  </a:extLst>
</a:theme>
</file>

<file path=ppt/theme/theme3.xml><?xml version="1.0" encoding="utf-8"?>
<a:theme xmlns:a="http://schemas.openxmlformats.org/drawingml/2006/main" name="1_AtriCure-Slides">
  <a:themeElements>
    <a:clrScheme name="AtriCure-02">
      <a:dk1>
        <a:srgbClr val="425563"/>
      </a:dk1>
      <a:lt1>
        <a:srgbClr val="FFFFFF"/>
      </a:lt1>
      <a:dk2>
        <a:srgbClr val="123663"/>
      </a:dk2>
      <a:lt2>
        <a:srgbClr val="FFFFFF"/>
      </a:lt2>
      <a:accent1>
        <a:srgbClr val="123663"/>
      </a:accent1>
      <a:accent2>
        <a:srgbClr val="E87722"/>
      </a:accent2>
      <a:accent3>
        <a:srgbClr val="425563"/>
      </a:accent3>
      <a:accent4>
        <a:srgbClr val="98A4AE"/>
      </a:accent4>
      <a:accent5>
        <a:srgbClr val="D0D3D4"/>
      </a:accent5>
      <a:accent6>
        <a:srgbClr val="000000"/>
      </a:accent6>
      <a:hlink>
        <a:srgbClr val="415563"/>
      </a:hlink>
      <a:folHlink>
        <a:srgbClr val="415563"/>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triCure PowerPoint-dark-Template-07-disclaimer" id="{4F9556B0-F041-794D-A6B8-A4E353B3A761}" vid="{1081EDB3-D907-D543-8ED9-A8D309F51261}"/>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07CF5717411B34DBC7FBB4EDC36CAAB" ma:contentTypeVersion="9" ma:contentTypeDescription="Create a new document." ma:contentTypeScope="" ma:versionID="40ae11c4436389f08693a99b3e7b0e52">
  <xsd:schema xmlns:xsd="http://www.w3.org/2001/XMLSchema" xmlns:xs="http://www.w3.org/2001/XMLSchema" xmlns:p="http://schemas.microsoft.com/office/2006/metadata/properties" xmlns:ns2="b8d96354-9980-4a44-bae4-91211e8eef1b" targetNamespace="http://schemas.microsoft.com/office/2006/metadata/properties" ma:root="true" ma:fieldsID="2b3d6285c7ac667bbf91c89cce04538f" ns2:_="">
    <xsd:import namespace="b8d96354-9980-4a44-bae4-91211e8eef1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8d96354-9980-4a44-bae4-91211e8eef1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CEF9E81-1A26-4693-BAD9-073C72FB3DDB}">
  <ds:schemaRefs>
    <ds:schemaRef ds:uri="http://purl.org/dc/dcmitype/"/>
    <ds:schemaRef ds:uri="http://purl.org/dc/elements/1.1/"/>
    <ds:schemaRef ds:uri="http://www.w3.org/XML/1998/namespace"/>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b8d96354-9980-4a44-bae4-91211e8eef1b"/>
    <ds:schemaRef ds:uri="http://purl.org/dc/terms/"/>
  </ds:schemaRefs>
</ds:datastoreItem>
</file>

<file path=customXml/itemProps2.xml><?xml version="1.0" encoding="utf-8"?>
<ds:datastoreItem xmlns:ds="http://schemas.openxmlformats.org/officeDocument/2006/customXml" ds:itemID="{03165569-7D4E-47DC-8D65-379727FB61B2}">
  <ds:schemaRefs>
    <ds:schemaRef ds:uri="http://schemas.microsoft.com/sharepoint/v3/contenttype/forms"/>
  </ds:schemaRefs>
</ds:datastoreItem>
</file>

<file path=customXml/itemProps3.xml><?xml version="1.0" encoding="utf-8"?>
<ds:datastoreItem xmlns:ds="http://schemas.openxmlformats.org/officeDocument/2006/customXml" ds:itemID="{2390E23D-C99C-44BE-9D83-2FEB89BD483F}">
  <ds:schemaRefs>
    <ds:schemaRef ds:uri="b8d96354-9980-4a44-bae4-91211e8eef1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517</TotalTime>
  <Words>1821</Words>
  <Application>Microsoft Office PowerPoint</Application>
  <PresentationFormat>Widescreen</PresentationFormat>
  <Paragraphs>166</Paragraphs>
  <Slides>16</Slides>
  <Notes>3</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16</vt:i4>
      </vt:variant>
    </vt:vector>
  </HeadingPairs>
  <TitlesOfParts>
    <vt:vector size="25" baseType="lpstr">
      <vt:lpstr>Arial</vt:lpstr>
      <vt:lpstr>Calibri</vt:lpstr>
      <vt:lpstr>Calibri Light</vt:lpstr>
      <vt:lpstr>Helvetica</vt:lpstr>
      <vt:lpstr>Helvetica Neue</vt:lpstr>
      <vt:lpstr>Times New Roman</vt:lpstr>
      <vt:lpstr>Office Theme</vt:lpstr>
      <vt:lpstr>AtriCure-Slides</vt:lpstr>
      <vt:lpstr>1_AtriCure-Slides</vt:lpstr>
      <vt:lpstr>Hybrid AF Therapy</vt:lpstr>
      <vt:lpstr>Hybrid epicardial-endocardial ablation vs. endocardial catheter ablation for long-standing persistent atrial fibrillation treatment: A sub-analysis from CONVERGE multi-center randomized controlled trial </vt:lpstr>
      <vt:lpstr>Disclosures</vt:lpstr>
      <vt:lpstr>Advanced AF:  Characterized by changes to LA substrate</vt:lpstr>
      <vt:lpstr>Endocardial-epicardial dissociation</vt:lpstr>
      <vt:lpstr>Advanced AF: Not easily addressed by endocardial ablation alone</vt:lpstr>
      <vt:lpstr>Hybrid Convergent Procedure and CONVERGE Clinical Trial</vt:lpstr>
      <vt:lpstr>Long-standing persistent AF sub-analysis</vt:lpstr>
      <vt:lpstr>Baseline Characteristics and Procedural Parameters</vt:lpstr>
      <vt:lpstr>Primary effectiveness through 12 months</vt:lpstr>
      <vt:lpstr>Freedom from atrial arrhythmia by AAD Use  12 months and 18 months </vt:lpstr>
      <vt:lpstr>Freedom from AF and AF Burden Reduction  12 months and 18 months</vt:lpstr>
      <vt:lpstr>Freedom from Cardioversion and AF Symptoms Improvement</vt:lpstr>
      <vt:lpstr>Safety</vt:lpstr>
      <vt:lpstr>Conclusion</vt:lpstr>
      <vt:lpstr>Study Investigators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Hybrid epicardial-endocardial ablation vs. endocardial catheter ablation for long-standing persistent atrial fibrillation treatment: A sub-analysis from CONVERGE multi-center randomized controlled trial</dc:title>
  <dc:creator>Yashasvi Awasthi</dc:creator>
  <cp:lastModifiedBy>Aleesha Griffin</cp:lastModifiedBy>
  <cp:revision>7</cp:revision>
  <dcterms:created xsi:type="dcterms:W3CDTF">2021-01-16T03:46:00Z</dcterms:created>
  <dcterms:modified xsi:type="dcterms:W3CDTF">2022-04-28T14:08:37Z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0x010100707CF5717411B34DBC7FBB4EDC36CAAB</vt:lpwstr>
  </property>
</Properties>
</file>