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4"/>
    <p:sldMasterId id="2147483689" r:id="rId5"/>
    <p:sldMasterId id="2147483692" r:id="rId6"/>
  </p:sldMasterIdLst>
  <p:notesMasterIdLst>
    <p:notesMasterId r:id="rId13"/>
  </p:notesMasterIdLst>
  <p:handoutMasterIdLst>
    <p:handoutMasterId r:id="rId14"/>
  </p:handoutMasterIdLst>
  <p:sldIdLst>
    <p:sldId id="256" r:id="rId7"/>
    <p:sldId id="260" r:id="rId8"/>
    <p:sldId id="261" r:id="rId9"/>
    <p:sldId id="262" r:id="rId10"/>
    <p:sldId id="263" r:id="rId11"/>
    <p:sldId id="264"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Blank" initials="TB" lastIdx="1" clrIdx="0">
    <p:extLst>
      <p:ext uri="{19B8F6BF-5375-455C-9EA6-DF929625EA0E}">
        <p15:presenceInfo xmlns:p15="http://schemas.microsoft.com/office/powerpoint/2012/main" userId="S::tblank@Atricure.com::be7d098f-e5c5-41f9-af3c-6d9436b71c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D0D3D4"/>
    <a:srgbClr val="FF8200"/>
    <a:srgbClr val="0082BA"/>
    <a:srgbClr val="98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92"/>
  </p:normalViewPr>
  <p:slideViewPr>
    <p:cSldViewPr snapToGrid="0" snapToObjects="1" showGuides="1">
      <p:cViewPr varScale="1">
        <p:scale>
          <a:sx n="67" d="100"/>
          <a:sy n="67" d="100"/>
        </p:scale>
        <p:origin x="1280" y="44"/>
      </p:cViewPr>
      <p:guideLst>
        <p:guide orient="horz" pos="2160"/>
        <p:guide pos="2880"/>
      </p:guideLst>
    </p:cSldViewPr>
  </p:slideViewPr>
  <p:outlineViewPr>
    <p:cViewPr>
      <p:scale>
        <a:sx n="33" d="100"/>
        <a:sy n="33" d="100"/>
      </p:scale>
      <p:origin x="0" y="-752"/>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4" d="100"/>
          <a:sy n="114" d="100"/>
        </p:scale>
        <p:origin x="3288" y="17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A11C1C8-0541-7D47-9C23-8C9353A5F4E3}" type="datetimeFigureOut">
              <a:rPr lang="en-US" smtClean="0"/>
              <a:t>5/6/2021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EAFAFD2-896B-2045-B5AD-00C0B0BF5918}" type="slidenum">
              <a:rPr lang="en-US" smtClean="0"/>
              <a:t>‹#›</a:t>
            </a:fld>
            <a:endParaRPr lang="en-US"/>
          </a:p>
        </p:txBody>
      </p:sp>
    </p:spTree>
    <p:extLst>
      <p:ext uri="{BB962C8B-B14F-4D97-AF65-F5344CB8AC3E}">
        <p14:creationId xmlns:p14="http://schemas.microsoft.com/office/powerpoint/2010/main" val="133457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B97F31C-CFAE-084D-A1C3-A3D12D56DFB5}" type="datetimeFigureOut">
              <a:rPr lang="en-US" smtClean="0"/>
              <a:t>5/6/2021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535AB42-3E1A-CC4F-97BF-DEE2C74446CA}" type="slidenum">
              <a:rPr lang="en-US" smtClean="0"/>
              <a:t>‹#›</a:t>
            </a:fld>
            <a:endParaRPr lang="en-US"/>
          </a:p>
        </p:txBody>
      </p:sp>
    </p:spTree>
    <p:extLst>
      <p:ext uri="{BB962C8B-B14F-4D97-AF65-F5344CB8AC3E}">
        <p14:creationId xmlns:p14="http://schemas.microsoft.com/office/powerpoint/2010/main" val="53289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200400" y="2030819"/>
            <a:ext cx="5257799" cy="1573619"/>
          </a:xfrm>
          <a:prstGeom prst="rect">
            <a:avLst/>
          </a:prstGeom>
        </p:spPr>
        <p:txBody>
          <a:bodyPr anchor="b">
            <a:noAutofit/>
          </a:bodyPr>
          <a:lstStyle>
            <a:lvl1pPr algn="l">
              <a:defRPr sz="3600" b="1" baseline="0">
                <a:solidFill>
                  <a:schemeClr val="bg1"/>
                </a:solidFill>
                <a:latin typeface="Arial" charset="0"/>
                <a:ea typeface="Arial" charset="0"/>
                <a:cs typeface="Arial" charset="0"/>
              </a:defRPr>
            </a:lvl1pPr>
          </a:lstStyle>
          <a:p>
            <a:r>
              <a:rPr lang="en-US" dirty="0"/>
              <a:t>Click to edit Presentation Title</a:t>
            </a:r>
          </a:p>
        </p:txBody>
      </p:sp>
      <p:sp>
        <p:nvSpPr>
          <p:cNvPr id="5" name="Subtitle 2"/>
          <p:cNvSpPr>
            <a:spLocks noGrp="1"/>
          </p:cNvSpPr>
          <p:nvPr>
            <p:ph type="subTitle" idx="1" hasCustomPrompt="1"/>
          </p:nvPr>
        </p:nvSpPr>
        <p:spPr>
          <a:xfrm>
            <a:off x="3200400" y="3774558"/>
            <a:ext cx="4800600" cy="1206795"/>
          </a:xfrm>
          <a:prstGeom prst="rect">
            <a:avLst/>
          </a:prstGeom>
        </p:spPr>
        <p:txBody>
          <a:bodyPr>
            <a:noAutofit/>
          </a:bodyPr>
          <a:lstStyle>
            <a:lvl1pPr marL="0" indent="0" algn="l">
              <a:buNone/>
              <a:defRPr sz="2400" b="0" i="0" baseline="0">
                <a:solidFill>
                  <a:srgbClr val="D0D3D4"/>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title and/or presenter name</a:t>
            </a:r>
          </a:p>
        </p:txBody>
      </p:sp>
      <p:sp>
        <p:nvSpPr>
          <p:cNvPr id="6" name="Text Placeholder 12"/>
          <p:cNvSpPr>
            <a:spLocks noGrp="1"/>
          </p:cNvSpPr>
          <p:nvPr>
            <p:ph type="body" sz="quarter" idx="12" hasCustomPrompt="1"/>
          </p:nvPr>
        </p:nvSpPr>
        <p:spPr>
          <a:xfrm>
            <a:off x="3200400" y="6176963"/>
            <a:ext cx="4263656" cy="362060"/>
          </a:xfrm>
          <a:prstGeom prst="rect">
            <a:avLst/>
          </a:prstGeom>
        </p:spPr>
        <p:txBody>
          <a:bodyPr anchor="ctr">
            <a:noAutofit/>
          </a:bodyPr>
          <a:lstStyle>
            <a:lvl1pPr marL="0" indent="0">
              <a:buNone/>
              <a:defRPr sz="800">
                <a:solidFill>
                  <a:srgbClr val="D0D3D4"/>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 Text</a:t>
            </a:r>
          </a:p>
        </p:txBody>
      </p:sp>
      <p:sp>
        <p:nvSpPr>
          <p:cNvPr id="7" name="Text Placeholder 12"/>
          <p:cNvSpPr>
            <a:spLocks noGrp="1"/>
          </p:cNvSpPr>
          <p:nvPr>
            <p:ph type="body" sz="quarter" idx="13" hasCustomPrompt="1"/>
          </p:nvPr>
        </p:nvSpPr>
        <p:spPr>
          <a:xfrm>
            <a:off x="7464056" y="6176963"/>
            <a:ext cx="994143" cy="362060"/>
          </a:xfrm>
          <a:prstGeom prst="rect">
            <a:avLst/>
          </a:prstGeom>
        </p:spPr>
        <p:txBody>
          <a:bodyPr anchor="ctr">
            <a:noAutofit/>
          </a:bodyPr>
          <a:lstStyle>
            <a:lvl1pPr marL="0" indent="0">
              <a:buNone/>
              <a:defRPr sz="800">
                <a:solidFill>
                  <a:srgbClr val="D0D3D4"/>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1709739"/>
            <a:ext cx="7886700" cy="1830903"/>
          </a:xfrm>
          <a:prstGeom prst="rect">
            <a:avLst/>
          </a:prstGeom>
        </p:spPr>
        <p:txBody>
          <a:bodyPr anchor="b">
            <a:noAutofit/>
          </a:bodyPr>
          <a:lstStyle>
            <a:lvl1pPr>
              <a:defRPr sz="3200" b="1">
                <a:solidFill>
                  <a:schemeClr val="bg1"/>
                </a:solidFill>
                <a:latin typeface="Arial" charset="0"/>
                <a:ea typeface="Arial" charset="0"/>
                <a:cs typeface="Arial" charset="0"/>
              </a:defRPr>
            </a:lvl1pPr>
          </a:lstStyle>
          <a:p>
            <a:r>
              <a:rPr lang="en-US" dirty="0"/>
              <a:t>Click to edit Section Title</a:t>
            </a:r>
          </a:p>
        </p:txBody>
      </p:sp>
      <p:sp>
        <p:nvSpPr>
          <p:cNvPr id="3" name="Text Placeholder 2"/>
          <p:cNvSpPr>
            <a:spLocks noGrp="1"/>
          </p:cNvSpPr>
          <p:nvPr>
            <p:ph type="body" idx="1" hasCustomPrompt="1"/>
          </p:nvPr>
        </p:nvSpPr>
        <p:spPr>
          <a:xfrm>
            <a:off x="623888" y="3636336"/>
            <a:ext cx="7886700" cy="1297171"/>
          </a:xfrm>
          <a:prstGeom prst="rect">
            <a:avLst/>
          </a:prstGeom>
        </p:spPr>
        <p:txBody>
          <a:bodyPr/>
          <a:lstStyle>
            <a:lvl1pPr marL="0" indent="0">
              <a:buNone/>
              <a:defRPr sz="2400" b="0">
                <a:solidFill>
                  <a:srgbClr val="D0D3D4"/>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 title</a:t>
            </a:r>
          </a:p>
        </p:txBody>
      </p:sp>
      <p:sp>
        <p:nvSpPr>
          <p:cNvPr id="8" name="Date Placeholder 3"/>
          <p:cNvSpPr txBox="1">
            <a:spLocks/>
          </p:cNvSpPr>
          <p:nvPr/>
        </p:nvSpPr>
        <p:spPr>
          <a:xfrm>
            <a:off x="628650" y="6176964"/>
            <a:ext cx="583462" cy="53743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42556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dirty="0">
                <a:solidFill>
                  <a:srgbClr val="D0D3D4"/>
                </a:solidFill>
                <a:latin typeface="Arial" charset="0"/>
                <a:ea typeface="Arial" charset="0"/>
                <a:cs typeface="Arial" charset="0"/>
              </a:rPr>
              <a:t>[ </a:t>
            </a:r>
            <a:fld id="{B14A1B9E-AD01-EA42-AD4A-22F202E87BE9}" type="slidenum">
              <a:rPr lang="en-US" sz="800" b="0" smtClean="0">
                <a:solidFill>
                  <a:srgbClr val="D0D3D4"/>
                </a:solidFill>
                <a:latin typeface="Arial" charset="0"/>
                <a:ea typeface="Arial" charset="0"/>
                <a:cs typeface="Arial" charset="0"/>
              </a:rPr>
              <a:t>‹#›</a:t>
            </a:fld>
            <a:r>
              <a:rPr lang="en-US" sz="800" b="0" dirty="0">
                <a:solidFill>
                  <a:srgbClr val="D0D3D4"/>
                </a:solidFill>
                <a:latin typeface="Arial" charset="0"/>
                <a:ea typeface="Arial" charset="0"/>
                <a:cs typeface="Arial" charset="0"/>
              </a:rPr>
              <a:t> ] </a:t>
            </a:r>
          </a:p>
        </p:txBody>
      </p:sp>
      <p:sp>
        <p:nvSpPr>
          <p:cNvPr id="10" name="TextBox 9"/>
          <p:cNvSpPr txBox="1"/>
          <p:nvPr/>
        </p:nvSpPr>
        <p:spPr>
          <a:xfrm>
            <a:off x="1297172" y="6337957"/>
            <a:ext cx="3571210" cy="215444"/>
          </a:xfrm>
          <a:prstGeom prst="rect">
            <a:avLst/>
          </a:prstGeom>
          <a:noFill/>
        </p:spPr>
        <p:txBody>
          <a:bodyPr wrap="square" rtlCol="0">
            <a:noAutofit/>
          </a:bodyPr>
          <a:lstStyle/>
          <a:p>
            <a:endParaRPr lang="en-US" sz="800" dirty="0">
              <a:solidFill>
                <a:srgbClr val="D0D3D4"/>
              </a:solidFill>
              <a:latin typeface="Arial" charset="0"/>
              <a:ea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018197"/>
          </a:xfrm>
          <a:prstGeom prst="rect">
            <a:avLst/>
          </a:prstGeom>
        </p:spPr>
        <p:txBody>
          <a:bodyPr>
            <a:noAutofit/>
          </a:bodyPr>
          <a:lstStyle>
            <a:lvl1pPr>
              <a:defRPr sz="3200" b="0" i="0">
                <a:solidFill>
                  <a:schemeClr val="tx2"/>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hasCustomPrompt="1"/>
          </p:nvPr>
        </p:nvSpPr>
        <p:spPr>
          <a:xfrm>
            <a:off x="628650" y="1383323"/>
            <a:ext cx="78867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750888" indent="-285750" fontAlgn="ctr">
              <a:lnSpc>
                <a:spcPct val="100000"/>
              </a:lnSpc>
              <a:buFont typeface="Arial" charset="0"/>
              <a:buChar char="•"/>
              <a:tabLst/>
              <a:defRPr sz="1600" b="0" i="0">
                <a:solidFill>
                  <a:srgbClr val="425563"/>
                </a:solidFill>
                <a:latin typeface="Arial" charset="0"/>
                <a:ea typeface="Arial" charset="0"/>
                <a:cs typeface="Arial" charset="0"/>
              </a:defRPr>
            </a:lvl2pPr>
            <a:lvl3pPr marL="920750" indent="-222250">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Second level</a:t>
            </a:r>
          </a:p>
          <a:p>
            <a:pPr lvl="2"/>
            <a:r>
              <a:rPr lang="en-US" dirty="0"/>
              <a:t>Third level</a:t>
            </a:r>
          </a:p>
          <a:p>
            <a:pPr lvl="0"/>
            <a:r>
              <a:rPr lang="en-US" dirty="0"/>
              <a:t>Click to edit text</a:t>
            </a:r>
          </a:p>
          <a:p>
            <a:pPr lvl="1"/>
            <a:r>
              <a:rPr lang="en-US" dirty="0"/>
              <a:t>Second level</a:t>
            </a:r>
          </a:p>
          <a:p>
            <a:pPr lvl="2"/>
            <a:r>
              <a:rPr lang="en-US" dirty="0"/>
              <a:t>Third level</a:t>
            </a:r>
          </a:p>
          <a:p>
            <a:pPr lvl="0"/>
            <a:r>
              <a:rPr lang="en-US" dirty="0"/>
              <a:t>Click to edit text</a:t>
            </a:r>
          </a:p>
          <a:p>
            <a:pPr lvl="0"/>
            <a:r>
              <a:rPr lang="en-US" dirty="0"/>
              <a:t>Click to edit text</a:t>
            </a:r>
          </a:p>
        </p:txBody>
      </p:sp>
      <p:sp>
        <p:nvSpPr>
          <p:cNvPr id="12"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a:t>
            </a:r>
          </a:p>
        </p:txBody>
      </p:sp>
      <p:sp>
        <p:nvSpPr>
          <p:cNvPr id="11" name="TextBox 10"/>
          <p:cNvSpPr txBox="1"/>
          <p:nvPr/>
        </p:nvSpPr>
        <p:spPr>
          <a:xfrm>
            <a:off x="628650" y="6606670"/>
            <a:ext cx="685800" cy="215444"/>
          </a:xfrm>
          <a:prstGeom prst="rect">
            <a:avLst/>
          </a:prstGeom>
          <a:noFill/>
        </p:spPr>
        <p:txBody>
          <a:bodyPr wrap="square" rtlCol="0">
            <a:spAutoFit/>
          </a:bodyPr>
          <a:lstStyle/>
          <a:p>
            <a:r>
              <a:rPr lang="en-US" sz="800" dirty="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dirty="0">
                <a:solidFill>
                  <a:srgbClr val="425563"/>
                </a:solidFill>
                <a:latin typeface="Arial" charset="0"/>
                <a:ea typeface="Arial" charset="0"/>
                <a:cs typeface="Arial" charset="0"/>
              </a:rPr>
              <a:t> ]</a:t>
            </a:r>
            <a:endParaRPr lang="en-US" sz="800" dirty="0">
              <a:solidFill>
                <a:srgbClr val="425563"/>
              </a:solidFill>
              <a:latin typeface="Arial" charset="0"/>
              <a:ea typeface="Arial" charset="0"/>
              <a:cs typeface="Arial" charset="0"/>
            </a:endParaRPr>
          </a:p>
        </p:txBody>
      </p:sp>
      <p:sp>
        <p:nvSpPr>
          <p:cNvPr id="6" name="Text Placeholder 12"/>
          <p:cNvSpPr>
            <a:spLocks noGrp="1"/>
          </p:cNvSpPr>
          <p:nvPr>
            <p:ph type="body" sz="quarter" idx="13" hasCustomPrompt="1"/>
          </p:nvPr>
        </p:nvSpPr>
        <p:spPr>
          <a:xfrm>
            <a:off x="1329070" y="6581417"/>
            <a:ext cx="5751668"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1380110"/>
            <a:ext cx="3886200" cy="4796853"/>
          </a:xfrm>
          <a:prstGeom prst="rect">
            <a:avLst/>
          </a:prstGeom>
        </p:spPr>
        <p:txBody>
          <a:bodyPr>
            <a:noAutofit/>
          </a:bodyPr>
          <a:lstStyle>
            <a:lvl1pPr marL="231775" indent="-231775">
              <a:buFont typeface="Arial" charset="0"/>
              <a:buChar char="•"/>
              <a:tabLst/>
              <a:defRPr sz="1800">
                <a:solidFill>
                  <a:srgbClr val="425563"/>
                </a:solidFill>
                <a:latin typeface="Arial" charset="0"/>
                <a:ea typeface="Arial" charset="0"/>
                <a:cs typeface="Arial" charset="0"/>
              </a:defRPr>
            </a:lvl1pPr>
            <a:lvl2pPr marL="581025" indent="-242888">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Click to edit text Second level</a:t>
            </a:r>
          </a:p>
          <a:p>
            <a:pPr lvl="2"/>
            <a:r>
              <a:rPr lang="en-US" dirty="0"/>
              <a:t>Click to edit text Third level</a:t>
            </a:r>
          </a:p>
        </p:txBody>
      </p:sp>
      <p:sp>
        <p:nvSpPr>
          <p:cNvPr id="4" name="Content Placeholder 3"/>
          <p:cNvSpPr>
            <a:spLocks noGrp="1"/>
          </p:cNvSpPr>
          <p:nvPr>
            <p:ph sz="half" idx="2" hasCustomPrompt="1"/>
          </p:nvPr>
        </p:nvSpPr>
        <p:spPr>
          <a:xfrm>
            <a:off x="4629150" y="1380110"/>
            <a:ext cx="3886200" cy="4796853"/>
          </a:xfrm>
          <a:prstGeom prst="rect">
            <a:avLst/>
          </a:prstGeom>
        </p:spPr>
        <p:txBody>
          <a:bodyPr>
            <a:noAutofit/>
          </a:bodyPr>
          <a:lstStyle>
            <a:lvl1pPr marL="231775" indent="-231775">
              <a:buFont typeface="Arial" charset="0"/>
              <a:buChar char="•"/>
              <a:tabLst/>
              <a:defRPr sz="1800">
                <a:solidFill>
                  <a:srgbClr val="425563"/>
                </a:solidFill>
                <a:latin typeface="Arial" charset="0"/>
                <a:ea typeface="Arial" charset="0"/>
                <a:cs typeface="Arial" charset="0"/>
              </a:defRPr>
            </a:lvl1pPr>
            <a:lvl2pPr marL="581025" indent="-231775">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stStyle>
          <a:p>
            <a:pPr lvl="0"/>
            <a:r>
              <a:rPr lang="en-US" dirty="0"/>
              <a:t>Click to edit text/add photo(s)</a:t>
            </a:r>
          </a:p>
          <a:p>
            <a:pPr lvl="1"/>
            <a:r>
              <a:rPr lang="en-US" dirty="0"/>
              <a:t>Click to edit text Second level</a:t>
            </a:r>
          </a:p>
          <a:p>
            <a:pPr lvl="2"/>
            <a:r>
              <a:rPr lang="en-US" dirty="0"/>
              <a:t>Click to edit text Third level</a:t>
            </a:r>
          </a:p>
        </p:txBody>
      </p:sp>
      <p:sp>
        <p:nvSpPr>
          <p:cNvPr id="11" name="Title 10"/>
          <p:cNvSpPr>
            <a:spLocks noGrp="1"/>
          </p:cNvSpPr>
          <p:nvPr>
            <p:ph type="title" hasCustomPrompt="1"/>
          </p:nvPr>
        </p:nvSpPr>
        <p:spPr>
          <a:xfrm>
            <a:off x="628650" y="365126"/>
            <a:ext cx="7886700" cy="1014984"/>
          </a:xfrm>
          <a:prstGeom prst="rect">
            <a:avLst/>
          </a:prstGeom>
        </p:spPr>
        <p:txBody>
          <a:bodyPr>
            <a:noAutofit/>
          </a:bodyPr>
          <a:lstStyle>
            <a:lvl1pPr>
              <a:defRPr sz="3200" b="0" i="0" baseline="0">
                <a:solidFill>
                  <a:schemeClr val="tx2"/>
                </a:solidFill>
                <a:latin typeface="Arial" charset="0"/>
                <a:ea typeface="Arial" charset="0"/>
                <a:cs typeface="Arial" charset="0"/>
              </a:defRPr>
            </a:lvl1pPr>
          </a:lstStyle>
          <a:p>
            <a:r>
              <a:rPr lang="en-US" dirty="0"/>
              <a:t>Click to edit title</a:t>
            </a:r>
          </a:p>
        </p:txBody>
      </p:sp>
      <p:sp>
        <p:nvSpPr>
          <p:cNvPr id="9"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a:t>
            </a:r>
          </a:p>
        </p:txBody>
      </p:sp>
      <p:sp>
        <p:nvSpPr>
          <p:cNvPr id="14" name="TextBox 13"/>
          <p:cNvSpPr txBox="1"/>
          <p:nvPr/>
        </p:nvSpPr>
        <p:spPr>
          <a:xfrm>
            <a:off x="628650" y="6606670"/>
            <a:ext cx="685800" cy="215444"/>
          </a:xfrm>
          <a:prstGeom prst="rect">
            <a:avLst/>
          </a:prstGeom>
          <a:noFill/>
        </p:spPr>
        <p:txBody>
          <a:bodyPr wrap="square" rtlCol="0">
            <a:spAutoFit/>
          </a:bodyPr>
          <a:lstStyle/>
          <a:p>
            <a:r>
              <a:rPr lang="en-US" sz="800" dirty="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dirty="0">
                <a:solidFill>
                  <a:srgbClr val="425563"/>
                </a:solidFill>
                <a:latin typeface="Arial" charset="0"/>
                <a:ea typeface="Arial" charset="0"/>
                <a:cs typeface="Arial" charset="0"/>
              </a:rPr>
              <a:t> ]</a:t>
            </a:r>
            <a:endParaRPr lang="en-US" sz="800" dirty="0">
              <a:solidFill>
                <a:srgbClr val="425563"/>
              </a:solidFill>
              <a:latin typeface="Arial" charset="0"/>
              <a:ea typeface="Arial" charset="0"/>
              <a:cs typeface="Arial" charset="0"/>
            </a:endParaRPr>
          </a:p>
        </p:txBody>
      </p:sp>
      <p:sp>
        <p:nvSpPr>
          <p:cNvPr id="7" name="Text Placeholder 12"/>
          <p:cNvSpPr>
            <a:spLocks noGrp="1"/>
          </p:cNvSpPr>
          <p:nvPr>
            <p:ph type="body" sz="quarter" idx="13" hasCustomPrompt="1"/>
          </p:nvPr>
        </p:nvSpPr>
        <p:spPr>
          <a:xfrm>
            <a:off x="1329070" y="6581417"/>
            <a:ext cx="5751668"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 Text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018197"/>
          </a:xfrm>
          <a:prstGeom prst="rect">
            <a:avLst/>
          </a:prstGeom>
        </p:spPr>
        <p:txBody>
          <a:bodyPr>
            <a:noAutofit/>
          </a:bodyPr>
          <a:lstStyle>
            <a:lvl1pPr>
              <a:defRPr sz="3200" b="0" i="0">
                <a:solidFill>
                  <a:schemeClr val="tx2"/>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hasCustomPrompt="1"/>
          </p:nvPr>
        </p:nvSpPr>
        <p:spPr>
          <a:xfrm>
            <a:off x="628650" y="1383323"/>
            <a:ext cx="78867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242888" indent="0">
              <a:buFontTx/>
              <a:buNone/>
              <a:tabLst/>
              <a:defRPr sz="1600" b="0" i="0">
                <a:solidFill>
                  <a:srgbClr val="425563"/>
                </a:solidFill>
                <a:latin typeface="Arial" charset="0"/>
                <a:ea typeface="Arial" charset="0"/>
                <a:cs typeface="Arial" charset="0"/>
              </a:defRPr>
            </a:lvl2pPr>
            <a:lvl3pPr marL="698500" indent="0">
              <a:buFontTx/>
              <a:buNone/>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Second level</a:t>
            </a:r>
          </a:p>
        </p:txBody>
      </p:sp>
      <p:sp>
        <p:nvSpPr>
          <p:cNvPr id="8"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a:t>
            </a:r>
          </a:p>
        </p:txBody>
      </p:sp>
      <p:sp>
        <p:nvSpPr>
          <p:cNvPr id="12" name="TextBox 11"/>
          <p:cNvSpPr txBox="1"/>
          <p:nvPr/>
        </p:nvSpPr>
        <p:spPr>
          <a:xfrm>
            <a:off x="628650" y="6606670"/>
            <a:ext cx="685800" cy="215444"/>
          </a:xfrm>
          <a:prstGeom prst="rect">
            <a:avLst/>
          </a:prstGeom>
          <a:noFill/>
        </p:spPr>
        <p:txBody>
          <a:bodyPr wrap="square" rtlCol="0">
            <a:spAutoFit/>
          </a:bodyPr>
          <a:lstStyle/>
          <a:p>
            <a:r>
              <a:rPr lang="en-US" sz="800" dirty="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dirty="0">
                <a:solidFill>
                  <a:srgbClr val="425563"/>
                </a:solidFill>
                <a:latin typeface="Arial" charset="0"/>
                <a:ea typeface="Arial" charset="0"/>
                <a:cs typeface="Arial" charset="0"/>
              </a:rPr>
              <a:t> ]</a:t>
            </a:r>
            <a:endParaRPr lang="en-US" sz="800" dirty="0">
              <a:solidFill>
                <a:srgbClr val="425563"/>
              </a:solidFill>
              <a:latin typeface="Arial" charset="0"/>
              <a:ea typeface="Arial" charset="0"/>
              <a:cs typeface="Arial" charset="0"/>
            </a:endParaRPr>
          </a:p>
        </p:txBody>
      </p:sp>
      <p:sp>
        <p:nvSpPr>
          <p:cNvPr id="6" name="Text Placeholder 12"/>
          <p:cNvSpPr>
            <a:spLocks noGrp="1"/>
          </p:cNvSpPr>
          <p:nvPr>
            <p:ph type="body" sz="quarter" idx="13" hasCustomPrompt="1"/>
          </p:nvPr>
        </p:nvSpPr>
        <p:spPr>
          <a:xfrm>
            <a:off x="1329070" y="6581417"/>
            <a:ext cx="5751668"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 Text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0132111"/>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570322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844855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200400" y="2030819"/>
            <a:ext cx="5443728" cy="1573619"/>
          </a:xfrm>
        </p:spPr>
        <p:txBody>
          <a:bodyPr/>
          <a:lstStyle/>
          <a:p>
            <a:r>
              <a:rPr lang="en-US" dirty="0"/>
              <a:t>Hybrid AF</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dirty="0"/>
              <a:t>Therapy Media Kit—Social Media for Hospitals</a:t>
            </a:r>
          </a:p>
        </p:txBody>
      </p:sp>
      <p:sp>
        <p:nvSpPr>
          <p:cNvPr id="7" name="Subtitle 6"/>
          <p:cNvSpPr>
            <a:spLocks noGrp="1"/>
          </p:cNvSpPr>
          <p:nvPr>
            <p:ph type="subTitle" idx="1"/>
          </p:nvPr>
        </p:nvSpPr>
        <p:spPr/>
        <p:txBody>
          <a:bodyPr/>
          <a:lstStyle/>
          <a:p>
            <a:r>
              <a:rPr lang="en-US" sz="1400" i="1" dirty="0">
                <a:solidFill>
                  <a:schemeClr val="bg1"/>
                </a:solidFill>
                <a:latin typeface="Arial" panose="020B0604020202020204" pitchFamily="34" charset="0"/>
                <a:cs typeface="Arial" panose="020B0604020202020204" pitchFamily="34" charset="0"/>
              </a:rPr>
              <a:t>This document provides proposed social copy and creative assets for Facebook and Twitter to help you boost your social media presence online and bring awareness to Afib and Hybrid AF Therapy as a treatment option. Please use this copy to start conversations for your hospital / practice. </a:t>
            </a:r>
            <a:endParaRPr lang="en-US" sz="1100" i="1" dirty="0">
              <a:solidFill>
                <a:schemeClr val="bg1"/>
              </a:solidFill>
              <a:latin typeface="Arial" panose="020B0604020202020204" pitchFamily="34" charset="0"/>
              <a:cs typeface="Arial" panose="020B0604020202020204" pitchFamily="34" charset="0"/>
            </a:endParaRPr>
          </a:p>
        </p:txBody>
      </p:sp>
      <p:sp>
        <p:nvSpPr>
          <p:cNvPr id="8" name="Text Placeholder 7"/>
          <p:cNvSpPr>
            <a:spLocks noGrp="1"/>
          </p:cNvSpPr>
          <p:nvPr>
            <p:ph type="body" sz="quarter" idx="12"/>
          </p:nvPr>
        </p:nvSpPr>
        <p:spPr/>
        <p:txBody>
          <a:bodyPr/>
          <a:lstStyle/>
          <a:p>
            <a:endParaRPr lang="en-US"/>
          </a:p>
        </p:txBody>
      </p:sp>
      <p:sp>
        <p:nvSpPr>
          <p:cNvPr id="9" name="Text Placeholder 8"/>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1154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AF™ Therapy Approach</a:t>
            </a:r>
          </a:p>
        </p:txBody>
      </p:sp>
      <p:sp>
        <p:nvSpPr>
          <p:cNvPr id="5" name="Content Placeholder 4"/>
          <p:cNvSpPr>
            <a:spLocks noGrp="1"/>
          </p:cNvSpPr>
          <p:nvPr>
            <p:ph idx="1"/>
          </p:nvPr>
        </p:nvSpPr>
        <p:spPr>
          <a:xfrm>
            <a:off x="628650" y="1383323"/>
            <a:ext cx="3434392" cy="4793640"/>
          </a:xfrm>
        </p:spPr>
        <p:txBody>
          <a:bodyPr/>
          <a:lstStyle/>
          <a:p>
            <a:r>
              <a:rPr lang="en-US" sz="1600" b="1" dirty="0"/>
              <a:t>TWITTER COPY: </a:t>
            </a:r>
          </a:p>
          <a:p>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A recent landmark study showed that Hybrid AF™ Therapy </a:t>
            </a:r>
            <a:r>
              <a:rPr lang="en-US" sz="1400" dirty="0">
                <a:solidFill>
                  <a:srgbClr val="3D5567"/>
                </a:solidFill>
                <a:latin typeface="Arial" panose="020B0604020202020204" pitchFamily="34" charset="0"/>
                <a:ea typeface="Calibri" panose="020F0502020204030204" pitchFamily="34" charset="0"/>
                <a:cs typeface="Arial" panose="020B0604020202020204" pitchFamily="34" charset="0"/>
              </a:rPr>
              <a:t>is</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 effective for long-standing persistent Afib patients and is now available at [HOSPITAL NAME]. Learn more about </a:t>
            </a:r>
            <a:r>
              <a:rPr lang="en-US" sz="1400" dirty="0">
                <a:solidFill>
                  <a:srgbClr val="3D5567"/>
                </a:solidFill>
                <a:latin typeface="Arial" panose="020B0604020202020204" pitchFamily="34" charset="0"/>
                <a:ea typeface="Calibri" panose="020F0502020204030204" pitchFamily="34" charset="0"/>
                <a:cs typeface="Arial" panose="020B0604020202020204" pitchFamily="34" charset="0"/>
              </a:rPr>
              <a:t>the treatment and ask your physician if it might benefit you. [LINK]</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 #HybridAF</a:t>
            </a:r>
          </a:p>
          <a:p>
            <a:r>
              <a:rPr lang="en-US" sz="1600" b="1" dirty="0"/>
              <a:t>FACEBOOK COPY:</a:t>
            </a:r>
          </a:p>
          <a:p>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A recent landmark study showed that Hybrid AF™ Therapy for advanced </a:t>
            </a:r>
            <a:r>
              <a:rPr lang="en-US" sz="1400" dirty="0">
                <a:solidFill>
                  <a:srgbClr val="3D5567"/>
                </a:solidFill>
                <a:latin typeface="Arial" panose="020B0604020202020204" pitchFamily="34" charset="0"/>
                <a:ea typeface="Calibri" panose="020F0502020204030204" pitchFamily="34" charset="0"/>
                <a:cs typeface="Arial" panose="020B0604020202020204" pitchFamily="34" charset="0"/>
              </a:rPr>
              <a:t>atrial fibrillation is</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 effective for those with long-standing persistent Afib and is now available to treat patients at [HOSPITAL NAME]. Learn more about </a:t>
            </a:r>
            <a:r>
              <a:rPr lang="en-US" sz="1400" dirty="0">
                <a:solidFill>
                  <a:srgbClr val="3D5567"/>
                </a:solidFill>
                <a:latin typeface="Arial" panose="020B0604020202020204" pitchFamily="34" charset="0"/>
                <a:ea typeface="Calibri" panose="020F0502020204030204" pitchFamily="34" charset="0"/>
                <a:cs typeface="Arial" panose="020B0604020202020204" pitchFamily="34" charset="0"/>
              </a:rPr>
              <a:t>the treatment and ask your physician if it might benefit you. [LINK]</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 #HybridAF</a:t>
            </a:r>
            <a:endParaRPr lang="en-US" sz="1400" dirty="0">
              <a:latin typeface="Arial" panose="020B0604020202020204" pitchFamily="34" charset="0"/>
              <a:cs typeface="Arial" panose="020B0604020202020204" pitchFamily="34" charset="0"/>
            </a:endParaRPr>
          </a:p>
          <a:p>
            <a:r>
              <a:rPr lang="en-US" sz="1600" b="1" dirty="0"/>
              <a:t>Link: </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Hybrid AF™ Therapy info </a:t>
            </a:r>
            <a:r>
              <a:rPr lang="en-US" sz="1400" dirty="0"/>
              <a:t>on hospital website</a:t>
            </a:r>
            <a:endParaRPr lang="en-US" sz="1200" dirty="0">
              <a:solidFill>
                <a:srgbClr val="FF0000"/>
              </a:solidFill>
            </a:endParaRPr>
          </a:p>
        </p:txBody>
      </p:sp>
      <p:sp>
        <p:nvSpPr>
          <p:cNvPr id="6" name="Text Placeholder 5"/>
          <p:cNvSpPr>
            <a:spLocks noGrp="1"/>
          </p:cNvSpPr>
          <p:nvPr>
            <p:ph type="body" sz="quarter" idx="12"/>
          </p:nvPr>
        </p:nvSpPr>
        <p:spPr/>
        <p:txBody>
          <a:bodyPr/>
          <a:lstStyle/>
          <a:p>
            <a:endParaRPr lang="en-US" dirty="0"/>
          </a:p>
        </p:txBody>
      </p:sp>
      <p:sp>
        <p:nvSpPr>
          <p:cNvPr id="7" name="Text Placeholder 6"/>
          <p:cNvSpPr>
            <a:spLocks noGrp="1"/>
          </p:cNvSpPr>
          <p:nvPr>
            <p:ph type="body" sz="quarter" idx="13"/>
          </p:nvPr>
        </p:nvSpPr>
        <p:spPr/>
        <p:txBody>
          <a:bodyPr/>
          <a:lstStyle/>
          <a:p>
            <a:endParaRPr lang="en-US"/>
          </a:p>
        </p:txBody>
      </p:sp>
      <p:sp>
        <p:nvSpPr>
          <p:cNvPr id="3" name="Rectangle 2">
            <a:extLst>
              <a:ext uri="{FF2B5EF4-FFF2-40B4-BE49-F238E27FC236}">
                <a16:creationId xmlns:a16="http://schemas.microsoft.com/office/drawing/2014/main" id="{A1631C8E-99E6-48FD-9A23-B224745FD7FE}"/>
              </a:ext>
            </a:extLst>
          </p:cNvPr>
          <p:cNvSpPr/>
          <p:nvPr/>
        </p:nvSpPr>
        <p:spPr>
          <a:xfrm>
            <a:off x="4204903" y="3122762"/>
            <a:ext cx="4533654" cy="2342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Animation Clip (2:39-3:18 “What Is Hybrid AF?”)</a:t>
            </a:r>
          </a:p>
        </p:txBody>
      </p:sp>
      <p:sp>
        <p:nvSpPr>
          <p:cNvPr id="8" name="Content Placeholder 4">
            <a:extLst>
              <a:ext uri="{FF2B5EF4-FFF2-40B4-BE49-F238E27FC236}">
                <a16:creationId xmlns:a16="http://schemas.microsoft.com/office/drawing/2014/main" id="{2AB1FBCB-4704-4324-8E6E-3A1F0476FF82}"/>
              </a:ext>
            </a:extLst>
          </p:cNvPr>
          <p:cNvSpPr txBox="1">
            <a:spLocks/>
          </p:cNvSpPr>
          <p:nvPr/>
        </p:nvSpPr>
        <p:spPr>
          <a:xfrm>
            <a:off x="4204903" y="1393040"/>
            <a:ext cx="4533653" cy="1530865"/>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800" b="0" i="0" kern="1200">
                <a:solidFill>
                  <a:srgbClr val="425563"/>
                </a:solidFill>
                <a:latin typeface="Arial" charset="0"/>
                <a:ea typeface="Arial" charset="0"/>
                <a:cs typeface="Arial" charset="0"/>
              </a:defRPr>
            </a:lvl1pPr>
            <a:lvl2pPr marL="750888" indent="-285750" algn="l" defTabSz="914400" rtl="0" eaLnBrk="1" fontAlgn="ctr" latinLnBrk="0" hangingPunct="1">
              <a:lnSpc>
                <a:spcPct val="100000"/>
              </a:lnSpc>
              <a:spcBef>
                <a:spcPts val="500"/>
              </a:spcBef>
              <a:buFont typeface="Arial" charset="0"/>
              <a:buChar char="•"/>
              <a:tabLst/>
              <a:defRPr sz="1600" b="0" i="0" kern="1200">
                <a:solidFill>
                  <a:srgbClr val="425563"/>
                </a:solidFill>
                <a:latin typeface="Arial" charset="0"/>
                <a:ea typeface="Arial" charset="0"/>
                <a:cs typeface="Arial" charset="0"/>
              </a:defRPr>
            </a:lvl2pPr>
            <a:lvl3pPr marL="920750" indent="-222250" algn="l" defTabSz="914400" rtl="0" eaLnBrk="1" latinLnBrk="0" hangingPunct="1">
              <a:lnSpc>
                <a:spcPct val="90000"/>
              </a:lnSpc>
              <a:spcBef>
                <a:spcPts val="500"/>
              </a:spcBef>
              <a:buFont typeface="Arial"/>
              <a:buChar char="•"/>
              <a:tabLst/>
              <a:defRPr sz="1600" b="0" i="0" kern="1200">
                <a:solidFill>
                  <a:srgbClr val="42556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tx1"/>
                </a:solidFill>
              </a:rPr>
              <a:t>Patient Animation</a:t>
            </a:r>
          </a:p>
          <a:p>
            <a:r>
              <a:rPr lang="en-US" sz="1400" dirty="0"/>
              <a:t>Right click, choose “Save Media As” to save graphic locally to use with post, or download from our media library. </a:t>
            </a:r>
          </a:p>
        </p:txBody>
      </p:sp>
      <p:pic>
        <p:nvPicPr>
          <p:cNvPr id="9" name="PM-GL-1433A-1222-G Hybrid AF Therapy Option - hybrid AF">
            <a:hlinkClick r:id="" action="ppaction://media"/>
            <a:extLst>
              <a:ext uri="{FF2B5EF4-FFF2-40B4-BE49-F238E27FC236}">
                <a16:creationId xmlns:a16="http://schemas.microsoft.com/office/drawing/2014/main" id="{E59671F6-DFB0-4F15-9F8E-C7D0456386E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204904" y="3036561"/>
            <a:ext cx="4533653" cy="2550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02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4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AF™ Therapy Reason</a:t>
            </a:r>
          </a:p>
        </p:txBody>
      </p:sp>
      <p:sp>
        <p:nvSpPr>
          <p:cNvPr id="5" name="Content Placeholder 4"/>
          <p:cNvSpPr>
            <a:spLocks noGrp="1"/>
          </p:cNvSpPr>
          <p:nvPr>
            <p:ph idx="1"/>
          </p:nvPr>
        </p:nvSpPr>
        <p:spPr>
          <a:xfrm>
            <a:off x="628649" y="1383323"/>
            <a:ext cx="3576253" cy="4793640"/>
          </a:xfrm>
        </p:spPr>
        <p:txBody>
          <a:bodyPr/>
          <a:lstStyle/>
          <a:p>
            <a:r>
              <a:rPr lang="en-US" sz="1600" b="1" dirty="0"/>
              <a:t>TWITTER COPY: </a:t>
            </a:r>
          </a:p>
          <a:p>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1 in 4 adults over the age of 40 will develop #Afib; now new treatment options may help. Hybrid™ AF Therapy is 2x more effective than RF catheter ablation alone for long-standing persistent Afib patients. Learn more about Afib treatment options available.[</a:t>
            </a:r>
            <a:r>
              <a:rPr lang="en-US" sz="1400" dirty="0">
                <a:solidFill>
                  <a:srgbClr val="3D5567"/>
                </a:solidFill>
                <a:latin typeface="Arial" panose="020B0604020202020204" pitchFamily="34" charset="0"/>
                <a:ea typeface="Calibri" panose="020F0502020204030204" pitchFamily="34" charset="0"/>
                <a:cs typeface="Arial" panose="020B0604020202020204" pitchFamily="34" charset="0"/>
              </a:rPr>
              <a:t>LINK] </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#HybridAF  </a:t>
            </a:r>
          </a:p>
          <a:p>
            <a:r>
              <a:rPr lang="en-US" sz="1600" b="1" dirty="0"/>
              <a:t>FACEBOOK COPY:</a:t>
            </a:r>
          </a:p>
          <a:p>
            <a:r>
              <a:rPr lang="en-US" sz="1400" dirty="0">
                <a:solidFill>
                  <a:srgbClr val="3D5567"/>
                </a:solidFill>
                <a:latin typeface="Arial" panose="020B0604020202020204" pitchFamily="34" charset="0"/>
                <a:cs typeface="Arial" panose="020B0604020202020204" pitchFamily="34" charset="0"/>
              </a:rPr>
              <a:t>1 in 4 adults over the age of 40 will develop atrial fibrillation in their lifetime. Now options for #Afib treatment are expanding. Hybrid AF</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a:t>
            </a:r>
            <a:r>
              <a:rPr lang="en-US" sz="1400" dirty="0">
                <a:solidFill>
                  <a:srgbClr val="3D5567"/>
                </a:solidFill>
                <a:latin typeface="Arial" panose="020B0604020202020204" pitchFamily="34" charset="0"/>
                <a:cs typeface="Arial" panose="020B0604020202020204" pitchFamily="34" charset="0"/>
              </a:rPr>
              <a:t> Therapy is one option for those with long-standing persistent Afib and is shown to be 2x more effective than </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RF catheter ablation alone. </a:t>
            </a:r>
            <a:endParaRPr lang="en-US" sz="1400" dirty="0">
              <a:solidFill>
                <a:schemeClr val="tx1"/>
              </a:solidFill>
              <a:latin typeface="Arial" panose="020B0604020202020204" pitchFamily="34" charset="0"/>
              <a:cs typeface="Arial" panose="020B0604020202020204" pitchFamily="34" charset="0"/>
            </a:endParaRPr>
          </a:p>
          <a:p>
            <a:r>
              <a:rPr lang="en-US" sz="1400" dirty="0">
                <a:solidFill>
                  <a:srgbClr val="3D5567"/>
                </a:solidFill>
                <a:latin typeface="Arial" panose="020B0604020202020204" pitchFamily="34" charset="0"/>
                <a:cs typeface="Arial" panose="020B0604020202020204" pitchFamily="34" charset="0"/>
              </a:rPr>
              <a:t>Hybrid AF therapy is now available at [HOSPITAL NAME]. Ask your physician what treatment options are right to treat your AF. [LINK]</a:t>
            </a:r>
            <a:endParaRPr lang="en-US" sz="1400" dirty="0"/>
          </a:p>
          <a:p>
            <a:r>
              <a:rPr lang="en-US" sz="1600" b="1" dirty="0"/>
              <a:t>Link: </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Hybrid AF™ Therapy info </a:t>
            </a:r>
            <a:r>
              <a:rPr lang="en-US" sz="1400" dirty="0"/>
              <a:t>on hospital website</a:t>
            </a:r>
            <a:endParaRPr lang="en-US" sz="1400" dirty="0">
              <a:highlight>
                <a:srgbClr val="FFFF00"/>
              </a:highlight>
            </a:endParaRPr>
          </a:p>
        </p:txBody>
      </p:sp>
      <p:sp>
        <p:nvSpPr>
          <p:cNvPr id="3" name="Rectangle 2">
            <a:extLst>
              <a:ext uri="{FF2B5EF4-FFF2-40B4-BE49-F238E27FC236}">
                <a16:creationId xmlns:a16="http://schemas.microsoft.com/office/drawing/2014/main" id="{A1631C8E-99E6-48FD-9A23-B224745FD7FE}"/>
              </a:ext>
            </a:extLst>
          </p:cNvPr>
          <p:cNvSpPr/>
          <p:nvPr/>
        </p:nvSpPr>
        <p:spPr>
          <a:xfrm>
            <a:off x="4204903" y="3122762"/>
            <a:ext cx="4533654" cy="2342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GRAPHIC showing 1 in 4 people will develop Afib; also show 2x more likely to be off rhythm control medications 1 year after procedure.</a:t>
            </a:r>
          </a:p>
        </p:txBody>
      </p:sp>
      <p:sp>
        <p:nvSpPr>
          <p:cNvPr id="8" name="Content Placeholder 4">
            <a:extLst>
              <a:ext uri="{FF2B5EF4-FFF2-40B4-BE49-F238E27FC236}">
                <a16:creationId xmlns:a16="http://schemas.microsoft.com/office/drawing/2014/main" id="{2AB1FBCB-4704-4324-8E6E-3A1F0476FF82}"/>
              </a:ext>
            </a:extLst>
          </p:cNvPr>
          <p:cNvSpPr txBox="1">
            <a:spLocks/>
          </p:cNvSpPr>
          <p:nvPr/>
        </p:nvSpPr>
        <p:spPr>
          <a:xfrm>
            <a:off x="4204903" y="1393040"/>
            <a:ext cx="4533653" cy="1530865"/>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800" b="0" i="0" kern="1200">
                <a:solidFill>
                  <a:srgbClr val="425563"/>
                </a:solidFill>
                <a:latin typeface="Arial" charset="0"/>
                <a:ea typeface="Arial" charset="0"/>
                <a:cs typeface="Arial" charset="0"/>
              </a:defRPr>
            </a:lvl1pPr>
            <a:lvl2pPr marL="750888" indent="-285750" algn="l" defTabSz="914400" rtl="0" eaLnBrk="1" fontAlgn="ctr" latinLnBrk="0" hangingPunct="1">
              <a:lnSpc>
                <a:spcPct val="100000"/>
              </a:lnSpc>
              <a:spcBef>
                <a:spcPts val="500"/>
              </a:spcBef>
              <a:buFont typeface="Arial" charset="0"/>
              <a:buChar char="•"/>
              <a:tabLst/>
              <a:defRPr sz="1600" b="0" i="0" kern="1200">
                <a:solidFill>
                  <a:srgbClr val="425563"/>
                </a:solidFill>
                <a:latin typeface="Arial" charset="0"/>
                <a:ea typeface="Arial" charset="0"/>
                <a:cs typeface="Arial" charset="0"/>
              </a:defRPr>
            </a:lvl2pPr>
            <a:lvl3pPr marL="920750" indent="-222250" algn="l" defTabSz="914400" rtl="0" eaLnBrk="1" latinLnBrk="0" hangingPunct="1">
              <a:lnSpc>
                <a:spcPct val="90000"/>
              </a:lnSpc>
              <a:spcBef>
                <a:spcPts val="500"/>
              </a:spcBef>
              <a:buFont typeface="Arial"/>
              <a:buChar char="•"/>
              <a:tabLst/>
              <a:defRPr sz="1600" b="0" i="0" kern="1200">
                <a:solidFill>
                  <a:srgbClr val="42556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b="1" dirty="0"/>
              <a:t>IMAGE: </a:t>
            </a:r>
          </a:p>
          <a:p>
            <a:r>
              <a:rPr lang="en-US" sz="1400" dirty="0"/>
              <a:t>Right click, choose “Save as Picture” to save graphic locally to use with post, or download from our media library.</a:t>
            </a:r>
          </a:p>
        </p:txBody>
      </p:sp>
      <p:pic>
        <p:nvPicPr>
          <p:cNvPr id="11" name="Picture 10">
            <a:extLst>
              <a:ext uri="{FF2B5EF4-FFF2-40B4-BE49-F238E27FC236}">
                <a16:creationId xmlns:a16="http://schemas.microsoft.com/office/drawing/2014/main" id="{063FB483-8D59-4D72-B629-75B0D1AD9E8D}"/>
              </a:ext>
            </a:extLst>
          </p:cNvPr>
          <p:cNvPicPr>
            <a:picLocks noChangeAspect="1"/>
          </p:cNvPicPr>
          <p:nvPr/>
        </p:nvPicPr>
        <p:blipFill>
          <a:blip r:embed="rId2"/>
          <a:stretch>
            <a:fillRect/>
          </a:stretch>
        </p:blipFill>
        <p:spPr>
          <a:xfrm>
            <a:off x="4204903" y="3038262"/>
            <a:ext cx="4853396" cy="2426698"/>
          </a:xfrm>
          <a:prstGeom prst="rect">
            <a:avLst/>
          </a:prstGeom>
        </p:spPr>
      </p:pic>
    </p:spTree>
    <p:extLst>
      <p:ext uri="{BB962C8B-B14F-4D97-AF65-F5344CB8AC3E}">
        <p14:creationId xmlns:p14="http://schemas.microsoft.com/office/powerpoint/2010/main" val="217220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 Burden Reduction</a:t>
            </a:r>
          </a:p>
        </p:txBody>
      </p:sp>
      <p:sp>
        <p:nvSpPr>
          <p:cNvPr id="5" name="Content Placeholder 4"/>
          <p:cNvSpPr>
            <a:spLocks noGrp="1"/>
          </p:cNvSpPr>
          <p:nvPr>
            <p:ph idx="1"/>
          </p:nvPr>
        </p:nvSpPr>
        <p:spPr>
          <a:xfrm>
            <a:off x="628650" y="1383323"/>
            <a:ext cx="3434392" cy="4793640"/>
          </a:xfrm>
        </p:spPr>
        <p:txBody>
          <a:bodyPr/>
          <a:lstStyle/>
          <a:p>
            <a:r>
              <a:rPr lang="en-US" sz="1600" b="1" dirty="0"/>
              <a:t>TWITTER COPY: </a:t>
            </a:r>
          </a:p>
          <a:p>
            <a:r>
              <a:rPr lang="en-US" sz="1400" b="0" i="0" u="none" strike="noStrike" dirty="0">
                <a:solidFill>
                  <a:schemeClr val="tx1"/>
                </a:solidFill>
                <a:effectLst/>
                <a:latin typeface="Arial" panose="020B0604020202020204" pitchFamily="34" charset="0"/>
              </a:rPr>
              <a:t>Patients with </a:t>
            </a:r>
            <a:r>
              <a:rPr lang="en-US" sz="1400" dirty="0">
                <a:solidFill>
                  <a:schemeClr val="tx1"/>
                </a:solidFill>
                <a:latin typeface="Arial" panose="020B0604020202020204" pitchFamily="34" charset="0"/>
              </a:rPr>
              <a:t>atrial fibrillation have </a:t>
            </a:r>
            <a:r>
              <a:rPr lang="en-US" sz="1400" b="0" i="0" u="none" strike="noStrike" dirty="0">
                <a:solidFill>
                  <a:schemeClr val="tx1"/>
                </a:solidFill>
                <a:effectLst/>
                <a:latin typeface="Arial" panose="020B0604020202020204" pitchFamily="34" charset="0"/>
              </a:rPr>
              <a:t>a 5x higher risk of stroke and heart failure. Talk with your physician about new options now offered to treat </a:t>
            </a:r>
            <a:r>
              <a:rPr lang="en-US" sz="1400" dirty="0">
                <a:solidFill>
                  <a:schemeClr val="tx1"/>
                </a:solidFill>
                <a:latin typeface="Arial" panose="020B0604020202020204" pitchFamily="34" charset="0"/>
              </a:rPr>
              <a:t>#Afib, </a:t>
            </a:r>
            <a:r>
              <a:rPr lang="en-US" sz="1400" b="0" i="0" u="none" strike="noStrike" dirty="0">
                <a:solidFill>
                  <a:schemeClr val="tx1"/>
                </a:solidFill>
                <a:effectLst/>
                <a:latin typeface="Arial" panose="020B0604020202020204" pitchFamily="34" charset="0"/>
              </a:rPr>
              <a:t>including #HybridAF Therapy for long-standing persistent Afib patients. Learn more: [LINK]</a:t>
            </a:r>
            <a:endParaRPr lang="en-US" sz="1400" dirty="0">
              <a:solidFill>
                <a:schemeClr val="tx1"/>
              </a:solidFill>
            </a:endParaRPr>
          </a:p>
          <a:p>
            <a:endParaRPr lang="en-US" sz="1600" b="1" dirty="0"/>
          </a:p>
          <a:p>
            <a:r>
              <a:rPr lang="en-US" sz="1600" b="1" dirty="0"/>
              <a:t>FACEBOOK COPY:</a:t>
            </a:r>
          </a:p>
          <a:p>
            <a:r>
              <a:rPr lang="en-US" sz="1400" b="0" i="0" u="none" strike="noStrike" dirty="0">
                <a:solidFill>
                  <a:schemeClr val="tx1"/>
                </a:solidFill>
                <a:effectLst/>
                <a:latin typeface="Arial" panose="020B0604020202020204" pitchFamily="34" charset="0"/>
              </a:rPr>
              <a:t>Patients with </a:t>
            </a:r>
            <a:r>
              <a:rPr lang="en-US" sz="1400" dirty="0">
                <a:solidFill>
                  <a:schemeClr val="tx1"/>
                </a:solidFill>
                <a:latin typeface="Arial" panose="020B0604020202020204" pitchFamily="34" charset="0"/>
              </a:rPr>
              <a:t>atrial fibrillation </a:t>
            </a:r>
            <a:r>
              <a:rPr lang="en-US" sz="1400" b="0" i="0" u="none" strike="noStrike" dirty="0">
                <a:solidFill>
                  <a:schemeClr val="tx1"/>
                </a:solidFill>
                <a:effectLst/>
                <a:latin typeface="Arial" panose="020B0604020202020204" pitchFamily="34" charset="0"/>
              </a:rPr>
              <a:t>have a 5x higher risk of stroke and heart failure. Talk with your physician about new options now offered to treat </a:t>
            </a:r>
            <a:r>
              <a:rPr lang="en-US" sz="1400" dirty="0">
                <a:solidFill>
                  <a:schemeClr val="tx1"/>
                </a:solidFill>
                <a:latin typeface="Arial" panose="020B0604020202020204" pitchFamily="34" charset="0"/>
              </a:rPr>
              <a:t>#Afib, </a:t>
            </a:r>
            <a:r>
              <a:rPr lang="en-US" sz="1400" b="0" i="0" u="none" strike="noStrike" dirty="0">
                <a:solidFill>
                  <a:schemeClr val="tx1"/>
                </a:solidFill>
                <a:effectLst/>
                <a:latin typeface="Arial" panose="020B0604020202020204" pitchFamily="34" charset="0"/>
              </a:rPr>
              <a:t>including #HybridAF Therapy for long-standing persistent Afib patients. Learn more: [LINK] </a:t>
            </a:r>
            <a:endParaRPr lang="en-US" sz="1400" dirty="0">
              <a:solidFill>
                <a:schemeClr val="tx1"/>
              </a:solidFill>
            </a:endParaRPr>
          </a:p>
          <a:p>
            <a:r>
              <a:rPr lang="en-US" sz="1600" b="1" dirty="0"/>
              <a:t>Link: </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Hybrid AF™ Therapy info </a:t>
            </a:r>
            <a:r>
              <a:rPr lang="en-US" sz="1400" dirty="0"/>
              <a:t>on hospital website</a:t>
            </a:r>
            <a:endParaRPr lang="en-US" sz="1400" dirty="0">
              <a:highlight>
                <a:srgbClr val="FFFF00"/>
              </a:highlight>
            </a:endParaRPr>
          </a:p>
        </p:txBody>
      </p:sp>
      <p:sp>
        <p:nvSpPr>
          <p:cNvPr id="3" name="Rectangle 2">
            <a:extLst>
              <a:ext uri="{FF2B5EF4-FFF2-40B4-BE49-F238E27FC236}">
                <a16:creationId xmlns:a16="http://schemas.microsoft.com/office/drawing/2014/main" id="{A1631C8E-99E6-48FD-9A23-B224745FD7FE}"/>
              </a:ext>
            </a:extLst>
          </p:cNvPr>
          <p:cNvSpPr/>
          <p:nvPr/>
        </p:nvSpPr>
        <p:spPr>
          <a:xfrm>
            <a:off x="4204903" y="3122762"/>
            <a:ext cx="4533654" cy="2342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GRAPHIC with 5x stroke risk, 5x heart failure development (reused from Why Treat)</a:t>
            </a:r>
          </a:p>
        </p:txBody>
      </p:sp>
      <p:sp>
        <p:nvSpPr>
          <p:cNvPr id="8" name="Content Placeholder 4">
            <a:extLst>
              <a:ext uri="{FF2B5EF4-FFF2-40B4-BE49-F238E27FC236}">
                <a16:creationId xmlns:a16="http://schemas.microsoft.com/office/drawing/2014/main" id="{2AB1FBCB-4704-4324-8E6E-3A1F0476FF82}"/>
              </a:ext>
            </a:extLst>
          </p:cNvPr>
          <p:cNvSpPr txBox="1">
            <a:spLocks/>
          </p:cNvSpPr>
          <p:nvPr/>
        </p:nvSpPr>
        <p:spPr>
          <a:xfrm>
            <a:off x="4204903" y="1393040"/>
            <a:ext cx="4533653" cy="1530865"/>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800" b="0" i="0" kern="1200">
                <a:solidFill>
                  <a:srgbClr val="425563"/>
                </a:solidFill>
                <a:latin typeface="Arial" charset="0"/>
                <a:ea typeface="Arial" charset="0"/>
                <a:cs typeface="Arial" charset="0"/>
              </a:defRPr>
            </a:lvl1pPr>
            <a:lvl2pPr marL="750888" indent="-285750" algn="l" defTabSz="914400" rtl="0" eaLnBrk="1" fontAlgn="ctr" latinLnBrk="0" hangingPunct="1">
              <a:lnSpc>
                <a:spcPct val="100000"/>
              </a:lnSpc>
              <a:spcBef>
                <a:spcPts val="500"/>
              </a:spcBef>
              <a:buFont typeface="Arial" charset="0"/>
              <a:buChar char="•"/>
              <a:tabLst/>
              <a:defRPr sz="1600" b="0" i="0" kern="1200">
                <a:solidFill>
                  <a:srgbClr val="425563"/>
                </a:solidFill>
                <a:latin typeface="Arial" charset="0"/>
                <a:ea typeface="Arial" charset="0"/>
                <a:cs typeface="Arial" charset="0"/>
              </a:defRPr>
            </a:lvl2pPr>
            <a:lvl3pPr marL="920750" indent="-222250" algn="l" defTabSz="914400" rtl="0" eaLnBrk="1" latinLnBrk="0" hangingPunct="1">
              <a:lnSpc>
                <a:spcPct val="90000"/>
              </a:lnSpc>
              <a:spcBef>
                <a:spcPts val="500"/>
              </a:spcBef>
              <a:buFont typeface="Arial"/>
              <a:buChar char="•"/>
              <a:tabLst/>
              <a:defRPr sz="1600" b="0" i="0" kern="1200">
                <a:solidFill>
                  <a:srgbClr val="42556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b="1" dirty="0"/>
              <a:t>IMAGE: </a:t>
            </a:r>
          </a:p>
          <a:p>
            <a:r>
              <a:rPr lang="en-US" sz="1400" dirty="0"/>
              <a:t>Right click, choose “Save as Picture” to save graphic locally to use with post, or download from our media library.</a:t>
            </a:r>
          </a:p>
        </p:txBody>
      </p:sp>
      <p:pic>
        <p:nvPicPr>
          <p:cNvPr id="11" name="Picture 10">
            <a:extLst>
              <a:ext uri="{FF2B5EF4-FFF2-40B4-BE49-F238E27FC236}">
                <a16:creationId xmlns:a16="http://schemas.microsoft.com/office/drawing/2014/main" id="{34A9F837-1283-4D9F-8511-8A720217374E}"/>
              </a:ext>
            </a:extLst>
          </p:cNvPr>
          <p:cNvPicPr>
            <a:picLocks noChangeAspect="1"/>
          </p:cNvPicPr>
          <p:nvPr/>
        </p:nvPicPr>
        <p:blipFill>
          <a:blip r:embed="rId2"/>
          <a:stretch>
            <a:fillRect/>
          </a:stretch>
        </p:blipFill>
        <p:spPr>
          <a:xfrm>
            <a:off x="4204903" y="3084511"/>
            <a:ext cx="4778316" cy="2389158"/>
          </a:xfrm>
          <a:prstGeom prst="rect">
            <a:avLst/>
          </a:prstGeom>
        </p:spPr>
      </p:pic>
    </p:spTree>
    <p:extLst>
      <p:ext uri="{BB962C8B-B14F-4D97-AF65-F5344CB8AC3E}">
        <p14:creationId xmlns:p14="http://schemas.microsoft.com/office/powerpoint/2010/main" val="263046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Case of Hybrid AF™ Therapy </a:t>
            </a:r>
          </a:p>
        </p:txBody>
      </p:sp>
      <p:sp>
        <p:nvSpPr>
          <p:cNvPr id="5" name="Content Placeholder 4"/>
          <p:cNvSpPr>
            <a:spLocks noGrp="1"/>
          </p:cNvSpPr>
          <p:nvPr>
            <p:ph idx="1"/>
          </p:nvPr>
        </p:nvSpPr>
        <p:spPr>
          <a:xfrm>
            <a:off x="628650" y="1393040"/>
            <a:ext cx="3434392" cy="4793640"/>
          </a:xfrm>
        </p:spPr>
        <p:txBody>
          <a:bodyPr/>
          <a:lstStyle/>
          <a:p>
            <a:r>
              <a:rPr lang="en-US" sz="1600" b="1" dirty="0"/>
              <a:t>TWITTER COPY: </a:t>
            </a:r>
          </a:p>
          <a:p>
            <a:r>
              <a:rPr lang="en-US" sz="1400" dirty="0"/>
              <a:t>Congrats to our team on the first case! Hybrid AF</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a:t>
            </a:r>
            <a:r>
              <a:rPr lang="en-US" sz="1400" dirty="0"/>
              <a:t> Therapy </a:t>
            </a:r>
            <a:r>
              <a:rPr lang="en-US" sz="1400" dirty="0">
                <a:solidFill>
                  <a:schemeClr val="tx1"/>
                </a:solidFill>
              </a:rPr>
              <a:t>treats</a:t>
            </a:r>
            <a:r>
              <a:rPr lang="en-US" sz="1400" dirty="0">
                <a:solidFill>
                  <a:srgbClr val="FF0000"/>
                </a:solidFill>
              </a:rPr>
              <a:t> </a:t>
            </a:r>
            <a:r>
              <a:rPr lang="en-US" sz="1400" dirty="0"/>
              <a:t>the heart on the outside and inside, creating a more effective barrier </a:t>
            </a:r>
            <a:r>
              <a:rPr lang="en-US" sz="1400" dirty="0">
                <a:solidFill>
                  <a:schemeClr val="tx1"/>
                </a:solidFill>
              </a:rPr>
              <a:t>to</a:t>
            </a:r>
            <a:r>
              <a:rPr lang="en-US" sz="1400" dirty="0"/>
              <a:t> block</a:t>
            </a:r>
            <a:r>
              <a:rPr lang="en-US" sz="1400" dirty="0">
                <a:solidFill>
                  <a:schemeClr val="tx1"/>
                </a:solidFill>
              </a:rPr>
              <a:t> the </a:t>
            </a:r>
            <a:r>
              <a:rPr lang="en-US" sz="1400" dirty="0"/>
              <a:t>erratic electrical signals that cause long-standing persistent #Afib. Learn more: [LINK]  #HybridAF</a:t>
            </a:r>
          </a:p>
          <a:p>
            <a:endParaRPr lang="en-US" dirty="0"/>
          </a:p>
          <a:p>
            <a:r>
              <a:rPr lang="en-US" sz="1600" b="1" dirty="0"/>
              <a:t>FACEBOOK COPY:</a:t>
            </a:r>
          </a:p>
          <a:p>
            <a:r>
              <a:rPr lang="en-US" sz="1400" dirty="0"/>
              <a:t>The [HOSPITAL NAME/HEART TEAM NAME] is leading the way in innovative treatments for patients with long-standing persistent atrial fibrillation. Hybrid AF</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a:t>
            </a:r>
            <a:r>
              <a:rPr lang="en-US" sz="1400" dirty="0"/>
              <a:t> Therapy </a:t>
            </a:r>
            <a:r>
              <a:rPr lang="en-US" sz="1400" dirty="0">
                <a:solidFill>
                  <a:schemeClr val="tx1"/>
                </a:solidFill>
              </a:rPr>
              <a:t>treats</a:t>
            </a:r>
            <a:r>
              <a:rPr lang="en-US" sz="1400" dirty="0"/>
              <a:t> heart tissue on the outside and inside and of the heart, creating a more effective barrier</a:t>
            </a:r>
            <a:r>
              <a:rPr lang="en-US" sz="1400" dirty="0">
                <a:solidFill>
                  <a:srgbClr val="FF0000"/>
                </a:solidFill>
              </a:rPr>
              <a:t> </a:t>
            </a:r>
            <a:r>
              <a:rPr lang="en-US" sz="1400" dirty="0">
                <a:solidFill>
                  <a:schemeClr val="tx1"/>
                </a:solidFill>
              </a:rPr>
              <a:t>to</a:t>
            </a:r>
            <a:r>
              <a:rPr lang="en-US" sz="1400" dirty="0">
                <a:solidFill>
                  <a:srgbClr val="FF0000"/>
                </a:solidFill>
              </a:rPr>
              <a:t> </a:t>
            </a:r>
            <a:r>
              <a:rPr lang="en-US" sz="1400" dirty="0"/>
              <a:t>block </a:t>
            </a:r>
            <a:r>
              <a:rPr lang="en-US" sz="1400" dirty="0">
                <a:solidFill>
                  <a:schemeClr val="tx1"/>
                </a:solidFill>
              </a:rPr>
              <a:t>the </a:t>
            </a:r>
            <a:r>
              <a:rPr lang="en-US" sz="1400" dirty="0"/>
              <a:t>erratic electrical signals of #Afib. Way to go [DOCTOR NAME] and team on the first case! Learn more: [LINK]</a:t>
            </a:r>
          </a:p>
          <a:p>
            <a:r>
              <a:rPr lang="en-US" sz="1600" b="1" dirty="0"/>
              <a:t>Link: </a:t>
            </a:r>
            <a:r>
              <a:rPr lang="en-US" sz="1400" dirty="0">
                <a:solidFill>
                  <a:srgbClr val="3D5567"/>
                </a:solidFill>
                <a:effectLst/>
                <a:latin typeface="Arial" panose="020B0604020202020204" pitchFamily="34" charset="0"/>
                <a:ea typeface="Calibri" panose="020F0502020204030204" pitchFamily="34" charset="0"/>
                <a:cs typeface="Arial" panose="020B0604020202020204" pitchFamily="34" charset="0"/>
              </a:rPr>
              <a:t>Hybrid AF™ Therapy info </a:t>
            </a:r>
            <a:r>
              <a:rPr lang="en-US" sz="1400" dirty="0"/>
              <a:t>on hospital website</a:t>
            </a:r>
            <a:endParaRPr lang="en-US" b="1" dirty="0"/>
          </a:p>
        </p:txBody>
      </p:sp>
      <p:sp>
        <p:nvSpPr>
          <p:cNvPr id="3" name="Rectangle 2">
            <a:extLst>
              <a:ext uri="{FF2B5EF4-FFF2-40B4-BE49-F238E27FC236}">
                <a16:creationId xmlns:a16="http://schemas.microsoft.com/office/drawing/2014/main" id="{A1631C8E-99E6-48FD-9A23-B224745FD7FE}"/>
              </a:ext>
            </a:extLst>
          </p:cNvPr>
          <p:cNvSpPr/>
          <p:nvPr/>
        </p:nvSpPr>
        <p:spPr>
          <a:xfrm>
            <a:off x="4204902" y="3122762"/>
            <a:ext cx="4533654" cy="2342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Suggested Image: </a:t>
            </a:r>
          </a:p>
          <a:p>
            <a:pPr algn="ctr"/>
            <a:r>
              <a:rPr lang="en-US" dirty="0"/>
              <a:t>Take group photo with physician and case team.</a:t>
            </a:r>
          </a:p>
        </p:txBody>
      </p:sp>
      <p:sp>
        <p:nvSpPr>
          <p:cNvPr id="8" name="Content Placeholder 4">
            <a:extLst>
              <a:ext uri="{FF2B5EF4-FFF2-40B4-BE49-F238E27FC236}">
                <a16:creationId xmlns:a16="http://schemas.microsoft.com/office/drawing/2014/main" id="{2AB1FBCB-4704-4324-8E6E-3A1F0476FF82}"/>
              </a:ext>
            </a:extLst>
          </p:cNvPr>
          <p:cNvSpPr txBox="1">
            <a:spLocks/>
          </p:cNvSpPr>
          <p:nvPr/>
        </p:nvSpPr>
        <p:spPr>
          <a:xfrm>
            <a:off x="4204903" y="1393040"/>
            <a:ext cx="4533653" cy="1530865"/>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800" b="0" i="0" kern="1200">
                <a:solidFill>
                  <a:srgbClr val="425563"/>
                </a:solidFill>
                <a:latin typeface="Arial" charset="0"/>
                <a:ea typeface="Arial" charset="0"/>
                <a:cs typeface="Arial" charset="0"/>
              </a:defRPr>
            </a:lvl1pPr>
            <a:lvl2pPr marL="750888" indent="-285750" algn="l" defTabSz="914400" rtl="0" eaLnBrk="1" fontAlgn="ctr" latinLnBrk="0" hangingPunct="1">
              <a:lnSpc>
                <a:spcPct val="100000"/>
              </a:lnSpc>
              <a:spcBef>
                <a:spcPts val="500"/>
              </a:spcBef>
              <a:buFont typeface="Arial" charset="0"/>
              <a:buChar char="•"/>
              <a:tabLst/>
              <a:defRPr sz="1600" b="0" i="0" kern="1200">
                <a:solidFill>
                  <a:srgbClr val="425563"/>
                </a:solidFill>
                <a:latin typeface="Arial" charset="0"/>
                <a:ea typeface="Arial" charset="0"/>
                <a:cs typeface="Arial" charset="0"/>
              </a:defRPr>
            </a:lvl2pPr>
            <a:lvl3pPr marL="920750" indent="-222250" algn="l" defTabSz="914400" rtl="0" eaLnBrk="1" latinLnBrk="0" hangingPunct="1">
              <a:lnSpc>
                <a:spcPct val="90000"/>
              </a:lnSpc>
              <a:spcBef>
                <a:spcPts val="500"/>
              </a:spcBef>
              <a:buFont typeface="Arial"/>
              <a:buChar char="•"/>
              <a:tabLst/>
              <a:defRPr sz="1600" b="0" i="0" kern="1200">
                <a:solidFill>
                  <a:srgbClr val="42556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b="1" dirty="0"/>
              <a:t>IMAGE: </a:t>
            </a:r>
          </a:p>
          <a:p>
            <a:r>
              <a:rPr lang="en-US" sz="1400" dirty="0"/>
              <a:t>Right click, choose “Save as Picture” to save graphic locally to use with post, or download from our media library.</a:t>
            </a:r>
          </a:p>
        </p:txBody>
      </p:sp>
    </p:spTree>
    <p:extLst>
      <p:ext uri="{BB962C8B-B14F-4D97-AF65-F5344CB8AC3E}">
        <p14:creationId xmlns:p14="http://schemas.microsoft.com/office/powerpoint/2010/main" val="1706602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Case of Hybrid AF™ Therapy </a:t>
            </a:r>
          </a:p>
        </p:txBody>
      </p:sp>
      <p:sp>
        <p:nvSpPr>
          <p:cNvPr id="5" name="Content Placeholder 4"/>
          <p:cNvSpPr>
            <a:spLocks noGrp="1"/>
          </p:cNvSpPr>
          <p:nvPr>
            <p:ph idx="1"/>
          </p:nvPr>
        </p:nvSpPr>
        <p:spPr>
          <a:xfrm>
            <a:off x="628650" y="1054139"/>
            <a:ext cx="3576253" cy="4793640"/>
          </a:xfrm>
        </p:spPr>
        <p:txBody>
          <a:bodyPr/>
          <a:lstStyle/>
          <a:p>
            <a:r>
              <a:rPr lang="en-US" sz="1400" b="1" dirty="0"/>
              <a:t>TWITTER COPY: </a:t>
            </a:r>
          </a:p>
          <a:p>
            <a:r>
              <a:rPr lang="en-US" sz="1200" dirty="0"/>
              <a:t>Hybrid AF</a:t>
            </a:r>
            <a:r>
              <a:rPr lang="en-US" sz="1200" dirty="0">
                <a:solidFill>
                  <a:srgbClr val="3D5567"/>
                </a:solidFill>
                <a:effectLst/>
                <a:latin typeface="Arial" panose="020B0604020202020204" pitchFamily="34" charset="0"/>
                <a:ea typeface="Calibri" panose="020F0502020204030204" pitchFamily="34" charset="0"/>
                <a:cs typeface="Arial" panose="020B0604020202020204" pitchFamily="34" charset="0"/>
              </a:rPr>
              <a:t>™</a:t>
            </a:r>
            <a:r>
              <a:rPr lang="en-US" sz="1200" dirty="0"/>
              <a:t> Therapy</a:t>
            </a:r>
            <a:r>
              <a:rPr lang="en-US" sz="1200" dirty="0">
                <a:solidFill>
                  <a:schemeClr val="tx1"/>
                </a:solidFill>
              </a:rPr>
              <a:t> treats </a:t>
            </a:r>
            <a:r>
              <a:rPr lang="en-US" sz="1200" dirty="0"/>
              <a:t>the outside and inside of the heart, creating a more effective barrier </a:t>
            </a:r>
            <a:r>
              <a:rPr lang="en-US" sz="1200" dirty="0">
                <a:solidFill>
                  <a:schemeClr val="tx1"/>
                </a:solidFill>
              </a:rPr>
              <a:t>to</a:t>
            </a:r>
            <a:r>
              <a:rPr lang="en-US" sz="1200" dirty="0"/>
              <a:t> block </a:t>
            </a:r>
            <a:r>
              <a:rPr lang="en-US" sz="1200" dirty="0">
                <a:solidFill>
                  <a:schemeClr val="tx1"/>
                </a:solidFill>
              </a:rPr>
              <a:t>the</a:t>
            </a:r>
            <a:r>
              <a:rPr lang="en-US" sz="1200" dirty="0"/>
              <a:t> erratic electrical signals that cause long-standing persistent #Afib. Congrats to our team on another case! Learn more: [LINK]  #HybridAF</a:t>
            </a:r>
          </a:p>
          <a:p>
            <a:r>
              <a:rPr lang="en-US" sz="1400" b="1" dirty="0"/>
              <a:t>FACEBOOK COPY:</a:t>
            </a:r>
          </a:p>
          <a:p>
            <a:r>
              <a:rPr lang="en-US" sz="1200" dirty="0"/>
              <a:t>Today, Dr. [NAME] and the [HEART TEAM NAME] team </a:t>
            </a:r>
            <a:r>
              <a:rPr lang="en-US" sz="1200" dirty="0">
                <a:solidFill>
                  <a:schemeClr val="tx1"/>
                </a:solidFill>
              </a:rPr>
              <a:t>performed</a:t>
            </a:r>
            <a:r>
              <a:rPr lang="en-US" sz="1200" dirty="0"/>
              <a:t> another Hybrid AF</a:t>
            </a:r>
            <a:r>
              <a:rPr lang="en-US" sz="1200" dirty="0">
                <a:solidFill>
                  <a:srgbClr val="3D5567"/>
                </a:solidFill>
                <a:effectLst/>
                <a:latin typeface="Arial" panose="020B0604020202020204" pitchFamily="34" charset="0"/>
                <a:ea typeface="Calibri" panose="020F0502020204030204" pitchFamily="34" charset="0"/>
                <a:cs typeface="Arial" panose="020B0604020202020204" pitchFamily="34" charset="0"/>
              </a:rPr>
              <a:t>™</a:t>
            </a:r>
            <a:r>
              <a:rPr lang="en-US" sz="1200" dirty="0"/>
              <a:t> Therapy </a:t>
            </a:r>
            <a:r>
              <a:rPr lang="en-US" sz="1200" dirty="0">
                <a:solidFill>
                  <a:schemeClr val="tx1"/>
                </a:solidFill>
              </a:rPr>
              <a:t>case to treat a patient with long-standing persistent </a:t>
            </a:r>
            <a:r>
              <a:rPr lang="en-US" sz="1200" dirty="0"/>
              <a:t>atrial fibrillation at [MEDICAL CENTER]. </a:t>
            </a:r>
          </a:p>
          <a:p>
            <a:r>
              <a:rPr lang="en-US" sz="1200" b="0" i="0" dirty="0">
                <a:solidFill>
                  <a:srgbClr val="3D5567"/>
                </a:solidFill>
                <a:effectLst/>
                <a:latin typeface="Arial" panose="020B0604020202020204" pitchFamily="34" charset="0"/>
                <a:cs typeface="Arial" panose="020B0604020202020204" pitchFamily="34" charset="0"/>
              </a:rPr>
              <a:t>Hybrid AF Therapy combines both </a:t>
            </a:r>
            <a:r>
              <a:rPr lang="en-US" sz="1200" dirty="0">
                <a:solidFill>
                  <a:srgbClr val="3D5567"/>
                </a:solidFill>
                <a:latin typeface="Arial" panose="020B0604020202020204" pitchFamily="34" charset="0"/>
                <a:cs typeface="Arial" panose="020B0604020202020204" pitchFamily="34" charset="0"/>
              </a:rPr>
              <a:t>epicardial (outside) and endocardial </a:t>
            </a:r>
            <a:r>
              <a:rPr lang="en-US" sz="1200" b="0" i="0" dirty="0">
                <a:solidFill>
                  <a:srgbClr val="3D5567"/>
                </a:solidFill>
                <a:effectLst/>
                <a:latin typeface="Arial" panose="020B0604020202020204" pitchFamily="34" charset="0"/>
                <a:cs typeface="Arial" panose="020B0604020202020204" pitchFamily="34" charset="0"/>
              </a:rPr>
              <a:t>(inside) </a:t>
            </a:r>
            <a:r>
              <a:rPr lang="en-US" sz="1200" b="0" i="0" dirty="0">
                <a:solidFill>
                  <a:schemeClr val="tx1"/>
                </a:solidFill>
                <a:effectLst/>
                <a:latin typeface="Arial" panose="020B0604020202020204" pitchFamily="34" charset="0"/>
                <a:cs typeface="Arial" panose="020B0604020202020204" pitchFamily="34" charset="0"/>
              </a:rPr>
              <a:t>ablation</a:t>
            </a:r>
            <a:r>
              <a:rPr lang="en-US" sz="1200" b="0" i="0" dirty="0">
                <a:solidFill>
                  <a:srgbClr val="3D5567"/>
                </a:solidFill>
                <a:effectLst/>
                <a:latin typeface="Arial" panose="020B0604020202020204" pitchFamily="34" charset="0"/>
                <a:cs typeface="Arial" panose="020B0604020202020204" pitchFamily="34" charset="0"/>
              </a:rPr>
              <a:t> to treat atrial fibrillation. </a:t>
            </a:r>
          </a:p>
          <a:p>
            <a:r>
              <a:rPr lang="en-US" sz="1200" dirty="0">
                <a:solidFill>
                  <a:schemeClr val="tx1"/>
                </a:solidFill>
                <a:latin typeface="Arial" panose="020B0604020202020204" pitchFamily="34" charset="0"/>
                <a:cs typeface="Arial" panose="020B0604020202020204" pitchFamily="34" charset="0"/>
              </a:rPr>
              <a:t>The recent Hybrid AF CONVERGE Trial showed patients are 2x more likely to no longer need #Afib medication then when treated with RF catheter ablation alone.  </a:t>
            </a:r>
          </a:p>
          <a:p>
            <a:r>
              <a:rPr lang="en-US" sz="1400" b="1" dirty="0"/>
              <a:t>Link: </a:t>
            </a:r>
            <a:r>
              <a:rPr lang="en-US" sz="1200" dirty="0">
                <a:solidFill>
                  <a:srgbClr val="3D5567"/>
                </a:solidFill>
                <a:effectLst/>
                <a:latin typeface="Arial" panose="020B0604020202020204" pitchFamily="34" charset="0"/>
                <a:ea typeface="Calibri" panose="020F0502020204030204" pitchFamily="34" charset="0"/>
                <a:cs typeface="Arial" panose="020B0604020202020204" pitchFamily="34" charset="0"/>
              </a:rPr>
              <a:t>Hybrid AF™ Therapy info </a:t>
            </a:r>
            <a:r>
              <a:rPr lang="en-US" sz="1200" dirty="0"/>
              <a:t>on hospital website</a:t>
            </a:r>
            <a:endParaRPr lang="en-US" sz="1200" dirty="0">
              <a:highlight>
                <a:srgbClr val="FFFF00"/>
              </a:highlight>
            </a:endParaRPr>
          </a:p>
          <a:p>
            <a:endParaRPr lang="en-US" b="1" dirty="0"/>
          </a:p>
        </p:txBody>
      </p:sp>
      <p:sp>
        <p:nvSpPr>
          <p:cNvPr id="3" name="Rectangle 2">
            <a:extLst>
              <a:ext uri="{FF2B5EF4-FFF2-40B4-BE49-F238E27FC236}">
                <a16:creationId xmlns:a16="http://schemas.microsoft.com/office/drawing/2014/main" id="{A1631C8E-99E6-48FD-9A23-B224745FD7FE}"/>
              </a:ext>
            </a:extLst>
          </p:cNvPr>
          <p:cNvSpPr/>
          <p:nvPr/>
        </p:nvSpPr>
        <p:spPr>
          <a:xfrm>
            <a:off x="4204903" y="3122762"/>
            <a:ext cx="4533654" cy="2342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Suggested Image: </a:t>
            </a:r>
          </a:p>
          <a:p>
            <a:pPr algn="ctr"/>
            <a:r>
              <a:rPr lang="en-US" dirty="0"/>
              <a:t>Take group photo with physician and case team. </a:t>
            </a:r>
          </a:p>
        </p:txBody>
      </p:sp>
      <p:sp>
        <p:nvSpPr>
          <p:cNvPr id="8" name="Content Placeholder 4">
            <a:extLst>
              <a:ext uri="{FF2B5EF4-FFF2-40B4-BE49-F238E27FC236}">
                <a16:creationId xmlns:a16="http://schemas.microsoft.com/office/drawing/2014/main" id="{2AB1FBCB-4704-4324-8E6E-3A1F0476FF82}"/>
              </a:ext>
            </a:extLst>
          </p:cNvPr>
          <p:cNvSpPr txBox="1">
            <a:spLocks/>
          </p:cNvSpPr>
          <p:nvPr/>
        </p:nvSpPr>
        <p:spPr>
          <a:xfrm>
            <a:off x="4204903" y="1393040"/>
            <a:ext cx="4533653" cy="1530865"/>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1800" b="0" i="0" kern="1200">
                <a:solidFill>
                  <a:srgbClr val="425563"/>
                </a:solidFill>
                <a:latin typeface="Arial" charset="0"/>
                <a:ea typeface="Arial" charset="0"/>
                <a:cs typeface="Arial" charset="0"/>
              </a:defRPr>
            </a:lvl1pPr>
            <a:lvl2pPr marL="750888" indent="-285750" algn="l" defTabSz="914400" rtl="0" eaLnBrk="1" fontAlgn="ctr" latinLnBrk="0" hangingPunct="1">
              <a:lnSpc>
                <a:spcPct val="100000"/>
              </a:lnSpc>
              <a:spcBef>
                <a:spcPts val="500"/>
              </a:spcBef>
              <a:buFont typeface="Arial" charset="0"/>
              <a:buChar char="•"/>
              <a:tabLst/>
              <a:defRPr sz="1600" b="0" i="0" kern="1200">
                <a:solidFill>
                  <a:srgbClr val="425563"/>
                </a:solidFill>
                <a:latin typeface="Arial" charset="0"/>
                <a:ea typeface="Arial" charset="0"/>
                <a:cs typeface="Arial" charset="0"/>
              </a:defRPr>
            </a:lvl2pPr>
            <a:lvl3pPr marL="920750" indent="-222250" algn="l" defTabSz="914400" rtl="0" eaLnBrk="1" latinLnBrk="0" hangingPunct="1">
              <a:lnSpc>
                <a:spcPct val="90000"/>
              </a:lnSpc>
              <a:spcBef>
                <a:spcPts val="500"/>
              </a:spcBef>
              <a:buFont typeface="Arial"/>
              <a:buChar char="•"/>
              <a:tabLst/>
              <a:defRPr sz="1600" b="0" i="0" kern="1200">
                <a:solidFill>
                  <a:srgbClr val="42556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b="1" dirty="0"/>
              <a:t>IMAGE: </a:t>
            </a:r>
          </a:p>
          <a:p>
            <a:r>
              <a:rPr lang="en-US" sz="1400" dirty="0"/>
              <a:t>Right click, choose “Save as Picture” to save graphic locally to use with post, or download from our media library.</a:t>
            </a:r>
          </a:p>
        </p:txBody>
      </p:sp>
    </p:spTree>
    <p:extLst>
      <p:ext uri="{BB962C8B-B14F-4D97-AF65-F5344CB8AC3E}">
        <p14:creationId xmlns:p14="http://schemas.microsoft.com/office/powerpoint/2010/main" val="973694139"/>
      </p:ext>
    </p:extLst>
  </p:cSld>
  <p:clrMapOvr>
    <a:masterClrMapping/>
  </p:clrMapOvr>
</p:sld>
</file>

<file path=ppt/theme/theme1.xml><?xml version="1.0" encoding="utf-8"?>
<a:theme xmlns:a="http://schemas.openxmlformats.org/drawingml/2006/main" name="AtriCure-PowerPoint-Theme_sans disclaimer_04JUNE2018">
  <a:themeElements>
    <a:clrScheme name="AtriCure-02">
      <a:dk1>
        <a:srgbClr val="425563"/>
      </a:dk1>
      <a:lt1>
        <a:srgbClr val="FFFFFF"/>
      </a:lt1>
      <a:dk2>
        <a:srgbClr val="123663"/>
      </a:dk2>
      <a:lt2>
        <a:srgbClr val="FFFFFF"/>
      </a:lt2>
      <a:accent1>
        <a:srgbClr val="123663"/>
      </a:accent1>
      <a:accent2>
        <a:srgbClr val="E87722"/>
      </a:accent2>
      <a:accent3>
        <a:srgbClr val="425563"/>
      </a:accent3>
      <a:accent4>
        <a:srgbClr val="98A4AE"/>
      </a:accent4>
      <a:accent5>
        <a:srgbClr val="D0D3D4"/>
      </a:accent5>
      <a:accent6>
        <a:srgbClr val="000000"/>
      </a:accent6>
      <a:hlink>
        <a:srgbClr val="415563"/>
      </a:hlink>
      <a:folHlink>
        <a:srgbClr val="415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B37EF06B-F3B0-461B-BF8A-8EB4FB804369}" vid="{1CB97B85-B701-40DB-995C-CEF4BBFBD393}"/>
    </a:ext>
  </a:extLst>
</a:theme>
</file>

<file path=ppt/theme/theme2.xml><?xml version="1.0" encoding="utf-8"?>
<a:theme xmlns:a="http://schemas.openxmlformats.org/drawingml/2006/main" name="AtriCure-Divider">
  <a:themeElements>
    <a:clrScheme name="AtriCure">
      <a:dk1>
        <a:srgbClr val="425563"/>
      </a:dk1>
      <a:lt1>
        <a:srgbClr val="FFFFFF"/>
      </a:lt1>
      <a:dk2>
        <a:srgbClr val="123663"/>
      </a:dk2>
      <a:lt2>
        <a:srgbClr val="FFFFFF"/>
      </a:lt2>
      <a:accent1>
        <a:srgbClr val="0082BA"/>
      </a:accent1>
      <a:accent2>
        <a:srgbClr val="E87722"/>
      </a:accent2>
      <a:accent3>
        <a:srgbClr val="425563"/>
      </a:accent3>
      <a:accent4>
        <a:srgbClr val="98A4AE"/>
      </a:accent4>
      <a:accent5>
        <a:srgbClr val="D0D3D4"/>
      </a:accent5>
      <a:accent6>
        <a:srgbClr val="000000"/>
      </a:accent6>
      <a:hlink>
        <a:srgbClr val="0082C1"/>
      </a:hlink>
      <a:folHlink>
        <a:srgbClr val="0082B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B37EF06B-F3B0-461B-BF8A-8EB4FB804369}" vid="{91813B46-2EB1-4F65-A483-5BDE8736B8A6}"/>
    </a:ext>
  </a:extLst>
</a:theme>
</file>

<file path=ppt/theme/theme3.xml><?xml version="1.0" encoding="utf-8"?>
<a:theme xmlns:a="http://schemas.openxmlformats.org/drawingml/2006/main" name="AtriCure-Slides">
  <a:themeElements>
    <a:clrScheme name="AtriCure-02">
      <a:dk1>
        <a:srgbClr val="425563"/>
      </a:dk1>
      <a:lt1>
        <a:srgbClr val="FFFFFF"/>
      </a:lt1>
      <a:dk2>
        <a:srgbClr val="123663"/>
      </a:dk2>
      <a:lt2>
        <a:srgbClr val="FFFFFF"/>
      </a:lt2>
      <a:accent1>
        <a:srgbClr val="123663"/>
      </a:accent1>
      <a:accent2>
        <a:srgbClr val="E87722"/>
      </a:accent2>
      <a:accent3>
        <a:srgbClr val="425563"/>
      </a:accent3>
      <a:accent4>
        <a:srgbClr val="98A4AE"/>
      </a:accent4>
      <a:accent5>
        <a:srgbClr val="D0D3D4"/>
      </a:accent5>
      <a:accent6>
        <a:srgbClr val="000000"/>
      </a:accent6>
      <a:hlink>
        <a:srgbClr val="415563"/>
      </a:hlink>
      <a:folHlink>
        <a:srgbClr val="41556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B37EF06B-F3B0-461B-BF8A-8EB4FB804369}" vid="{A06E77F0-888C-4CEA-9E23-8F3BFADB23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7CF5717411B34DBC7FBB4EDC36CAAB" ma:contentTypeVersion="9" ma:contentTypeDescription="Create a new document." ma:contentTypeScope="" ma:versionID="40ae11c4436389f08693a99b3e7b0e52">
  <xsd:schema xmlns:xsd="http://www.w3.org/2001/XMLSchema" xmlns:xs="http://www.w3.org/2001/XMLSchema" xmlns:p="http://schemas.microsoft.com/office/2006/metadata/properties" xmlns:ns2="b8d96354-9980-4a44-bae4-91211e8eef1b" targetNamespace="http://schemas.microsoft.com/office/2006/metadata/properties" ma:root="true" ma:fieldsID="2b3d6285c7ac667bbf91c89cce04538f" ns2:_="">
    <xsd:import namespace="b8d96354-9980-4a44-bae4-91211e8eef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d96354-9980-4a44-bae4-91211e8ee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8879D7-F9F9-47E4-985B-CA2778898848}">
  <ds:schemaRefs>
    <ds:schemaRef ds:uri="http://schemas.microsoft.com/sharepoint/v3/contenttype/forms"/>
  </ds:schemaRefs>
</ds:datastoreItem>
</file>

<file path=customXml/itemProps2.xml><?xml version="1.0" encoding="utf-8"?>
<ds:datastoreItem xmlns:ds="http://schemas.openxmlformats.org/officeDocument/2006/customXml" ds:itemID="{53E3FA96-8699-4050-9632-E72FBA01C0FD}">
  <ds:schemaRefs>
    <ds:schemaRef ds:uri="http://purl.org/dc/dcmitype/"/>
    <ds:schemaRef ds:uri="http://schemas.microsoft.com/office/2006/documentManagement/types"/>
    <ds:schemaRef ds:uri="68dda195-6a7d-4241-9874-7bfc6f8c9107"/>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9EB8667-CA2B-4FA1-B73D-6CE757E7D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d96354-9980-4a44-bae4-91211e8eef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 Presentation</Template>
  <TotalTime>2942</TotalTime>
  <Words>956</Words>
  <Application>Microsoft Office PowerPoint</Application>
  <PresentationFormat>On-screen Show (4:3)</PresentationFormat>
  <Paragraphs>54</Paragraphs>
  <Slides>6</Slides>
  <Notes>0</Notes>
  <HiddenSlides>0</HiddenSlides>
  <MMClips>1</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6</vt:i4>
      </vt:variant>
    </vt:vector>
  </HeadingPairs>
  <TitlesOfParts>
    <vt:vector size="11" baseType="lpstr">
      <vt:lpstr>Arial</vt:lpstr>
      <vt:lpstr>Calibri</vt:lpstr>
      <vt:lpstr>AtriCure-PowerPoint-Theme_sans disclaimer_04JUNE2018</vt:lpstr>
      <vt:lpstr>AtriCure-Divider</vt:lpstr>
      <vt:lpstr>AtriCure-Slides</vt:lpstr>
      <vt:lpstr>Hybrid AF™ Therapy Media Kit—Social Media for Hospitals</vt:lpstr>
      <vt:lpstr>Hybrid AF™ Therapy Approach</vt:lpstr>
      <vt:lpstr>Hybrid AF™ Therapy Reason</vt:lpstr>
      <vt:lpstr>AF Burden Reduction</vt:lpstr>
      <vt:lpstr>First Case of Hybrid AF™ Therapy </vt:lpstr>
      <vt:lpstr>New Case of Hybrid AF™ Therapy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AF Media Kit Social Media for Physicians</dc:title>
  <dc:creator>Ian Marker</dc:creator>
  <cp:lastModifiedBy>Alina Dreve Wise</cp:lastModifiedBy>
  <cp:revision>71</cp:revision>
  <cp:lastPrinted>2018-01-05T15:26:29Z</cp:lastPrinted>
  <dcterms:created xsi:type="dcterms:W3CDTF">2020-11-23T18:39:51Z</dcterms:created>
  <dcterms:modified xsi:type="dcterms:W3CDTF">2021-05-06T08:53:20Z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0x010100707CF5717411B34DBC7FBB4EDC36CAAB</vt:lpwstr>
  </property>
</Properties>
</file>